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4.xml" ContentType="application/vnd.openxmlformats-officedocument.presentationml.slideLayout+xml"/>
  <Override PartName="/ppt/slides/slide18.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slides/slide17.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3" r:id="rId1"/>
  </p:sldMasterIdLst>
  <p:notesMasterIdLst>
    <p:notesMasterId r:id="rId21"/>
  </p:notesMasterIdLst>
  <p:sldIdLst>
    <p:sldId id="256" r:id="rId2"/>
    <p:sldId id="277" r:id="rId3"/>
    <p:sldId id="260" r:id="rId4"/>
    <p:sldId id="257" r:id="rId5"/>
    <p:sldId id="258" r:id="rId6"/>
    <p:sldId id="281" r:id="rId7"/>
    <p:sldId id="262" r:id="rId8"/>
    <p:sldId id="273" r:id="rId9"/>
    <p:sldId id="275" r:id="rId10"/>
    <p:sldId id="259" r:id="rId11"/>
    <p:sldId id="268" r:id="rId12"/>
    <p:sldId id="270" r:id="rId13"/>
    <p:sldId id="269" r:id="rId14"/>
    <p:sldId id="261" r:id="rId15"/>
    <p:sldId id="276" r:id="rId16"/>
    <p:sldId id="265" r:id="rId17"/>
    <p:sldId id="283" r:id="rId18"/>
    <p:sldId id="267" r:id="rId19"/>
    <p:sldId id="27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p:restoredLeft sz="15620"/>
    <p:restoredTop sz="94660"/>
  </p:normalViewPr>
  <p:slideViewPr>
    <p:cSldViewPr snapToGrid="0" snapToObjects="1">
      <p:cViewPr varScale="1">
        <p:scale>
          <a:sx n="93" d="100"/>
          <a:sy n="93" d="100"/>
        </p:scale>
        <p:origin x="-784"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088CF6-B862-A344-9466-992A7E6D2E7F}" type="datetimeFigureOut">
              <a:rPr lang="en-US" smtClean="0"/>
              <a:pPr/>
              <a:t>1/21/14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1C2F17-CB59-5049-98D6-83A533008086}"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381815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1C2F17-CB59-5049-98D6-83A53300808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1C2F17-CB59-5049-98D6-83A53300808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1C2F17-CB59-5049-98D6-83A533008086}"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1C2F17-CB59-5049-98D6-83A533008086}"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grpSp>
        <p:nvGrpSpPr>
          <p:cNvPr id="6" name="Group 10"/>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F8BB576C-3D67-BA42-8826-4B7FDB4CBF24}" type="datetimeFigureOut">
              <a:rPr lang="en-US" smtClean="0"/>
              <a:pPr/>
              <a:t>1/21/14</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8BB576C-3D67-BA42-8826-4B7FDB4CBF24}" type="datetimeFigureOut">
              <a:rPr lang="en-US" smtClean="0"/>
              <a:pPr/>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F8BB576C-3D67-BA42-8826-4B7FDB4CBF24}" type="datetimeFigureOut">
              <a:rPr lang="en-US" smtClean="0"/>
              <a:pPr/>
              <a:t>1/21/14</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30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F8BB576C-3D67-BA42-8826-4B7FDB4CBF24}" type="datetimeFigureOut">
              <a:rPr lang="en-US" smtClean="0"/>
              <a:pPr/>
              <a:t>1/21/14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8BB576C-3D67-BA42-8826-4B7FDB4CBF24}" type="datetimeFigureOut">
              <a:rPr lang="en-US" smtClean="0"/>
              <a:pPr/>
              <a:t>1/21/14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F8BB576C-3D67-BA42-8826-4B7FDB4CBF24}" type="datetimeFigureOut">
              <a:rPr lang="en-US" smtClean="0"/>
              <a:pPr/>
              <a:t>1/21/14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8BB576C-3D67-BA42-8826-4B7FDB4CBF24}" type="datetimeFigureOut">
              <a:rPr lang="en-US" smtClean="0"/>
              <a:pPr/>
              <a:t>1/21/14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F8BB576C-3D67-BA42-8826-4B7FDB4CBF24}" type="datetimeFigureOut">
              <a:rPr lang="en-US" smtClean="0"/>
              <a:pPr/>
              <a:t>1/21/14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F8BB576C-3D67-BA42-8826-4B7FDB4CBF24}" type="datetimeFigureOut">
              <a:rPr lang="en-US" smtClean="0"/>
              <a:pPr/>
              <a:t>1/21/14</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724420A8-6B35-0149-8971-AC64EF91C2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F8BB576C-3D67-BA42-8826-4B7FDB4CBF24}" type="datetimeFigureOut">
              <a:rPr lang="en-US" smtClean="0"/>
              <a:pPr/>
              <a:t>1/21/14</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724420A8-6B35-0149-8971-AC64EF91C2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fld id="{F8BB576C-3D67-BA42-8826-4B7FDB4CBF24}" type="datetimeFigureOut">
              <a:rPr lang="en-US" smtClean="0"/>
              <a:pPr/>
              <a:t>1/21/14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4420A8-6B35-0149-8971-AC64EF91C2E5}" type="slidenum">
              <a:rPr lang="en-US" smtClean="0"/>
              <a:pPr/>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8BB576C-3D67-BA42-8826-4B7FDB4CBF24}" type="datetimeFigureOut">
              <a:rPr lang="en-US" smtClean="0"/>
              <a:pPr/>
              <a:t>1/21/14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8BB576C-3D67-BA42-8826-4B7FDB4CBF24}" type="datetimeFigureOut">
              <a:rPr lang="en-US" smtClean="0"/>
              <a:pPr/>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8BB576C-3D67-BA42-8826-4B7FDB4CBF24}" type="datetimeFigureOut">
              <a:rPr lang="en-US" smtClean="0"/>
              <a:pPr/>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4420A8-6B35-0149-8971-AC64EF91C2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F8BB576C-3D67-BA42-8826-4B7FDB4CBF24}" type="datetimeFigureOut">
              <a:rPr lang="en-US" smtClean="0"/>
              <a:pPr/>
              <a:t>1/21/14</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724420A8-6B35-0149-8971-AC64EF91C2E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308948" y="3913281"/>
            <a:ext cx="6930052" cy="1470025"/>
          </a:xfrm>
        </p:spPr>
        <p:txBody>
          <a:bodyPr>
            <a:normAutofit/>
          </a:bodyPr>
          <a:lstStyle/>
          <a:p>
            <a:r>
              <a:rPr lang="en-US" sz="6000" dirty="0" smtClean="0">
                <a:solidFill>
                  <a:schemeClr val="accent5">
                    <a:lumMod val="75000"/>
                  </a:schemeClr>
                </a:solidFill>
                <a:effectLst>
                  <a:outerShdw blurRad="50800" dist="38100" dir="2700000">
                    <a:srgbClr val="000000">
                      <a:alpha val="43000"/>
                    </a:srgbClr>
                  </a:outerShdw>
                </a:effectLst>
              </a:rPr>
              <a:t>Socratic Discussion </a:t>
            </a:r>
            <a:endParaRPr lang="en-US" sz="6000" dirty="0">
              <a:solidFill>
                <a:schemeClr val="accent5">
                  <a:lumMod val="75000"/>
                </a:schemeClr>
              </a:solidFill>
              <a:effectLst>
                <a:outerShdw blurRad="50800" dist="38100" dir="2700000">
                  <a:srgbClr val="000000">
                    <a:alpha val="43000"/>
                  </a:srgbClr>
                </a:outerShdw>
              </a:effectLst>
            </a:endParaRPr>
          </a:p>
        </p:txBody>
      </p:sp>
      <p:sp>
        <p:nvSpPr>
          <p:cNvPr id="3" name="Subtitle 2"/>
          <p:cNvSpPr>
            <a:spLocks noGrp="1"/>
          </p:cNvSpPr>
          <p:nvPr>
            <p:ph type="subTitle" idx="1"/>
          </p:nvPr>
        </p:nvSpPr>
        <p:spPr/>
        <p:txBody>
          <a:bodyPr>
            <a:normAutofit/>
          </a:bodyPr>
          <a:lstStyle/>
          <a:p>
            <a:r>
              <a:rPr lang="en-US" sz="2400" dirty="0" smtClean="0">
                <a:solidFill>
                  <a:schemeClr val="bg1">
                    <a:lumMod val="50000"/>
                  </a:schemeClr>
                </a:solidFill>
              </a:rPr>
              <a:t>A Model for Civil Discourse and Discussion </a:t>
            </a:r>
            <a:endParaRPr lang="en-US" sz="2400"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497749" y="901200"/>
            <a:ext cx="8049809" cy="4524316"/>
          </a:xfrm>
          <a:prstGeom prst="rect">
            <a:avLst/>
          </a:prstGeom>
        </p:spPr>
        <p:txBody>
          <a:bodyPr wrap="square">
            <a:spAutoFit/>
          </a:bodyPr>
          <a:lstStyle/>
          <a:p>
            <a:pPr algn="ctr"/>
            <a:r>
              <a:rPr lang="en-US" sz="3200" dirty="0" smtClean="0">
                <a:solidFill>
                  <a:schemeClr val="accent5">
                    <a:lumMod val="75000"/>
                  </a:schemeClr>
                </a:solidFill>
                <a:effectLst>
                  <a:outerShdw blurRad="50800" dist="38100" dir="2700000">
                    <a:srgbClr val="000000">
                      <a:alpha val="43000"/>
                    </a:srgbClr>
                  </a:outerShdw>
                </a:effectLst>
              </a:rPr>
              <a:t>Learning Targets</a:t>
            </a:r>
          </a:p>
          <a:p>
            <a:pPr lvl="1"/>
            <a:endParaRPr lang="en-US" sz="3200" dirty="0" smtClean="0">
              <a:solidFill>
                <a:schemeClr val="accent5">
                  <a:lumMod val="75000"/>
                </a:schemeClr>
              </a:solidFill>
              <a:effectLst>
                <a:outerShdw blurRad="50800" dist="38100" dir="2700000">
                  <a:srgbClr val="000000">
                    <a:alpha val="43000"/>
                  </a:srgbClr>
                </a:outerShdw>
              </a:effectLst>
            </a:endParaRPr>
          </a:p>
          <a:p>
            <a:pPr lvl="1">
              <a:buFont typeface="Arial"/>
              <a:buChar char="•"/>
            </a:pPr>
            <a:r>
              <a:rPr lang="en-US" sz="2800" dirty="0" smtClean="0"/>
              <a:t>     I can explain how Socratic discussion is 	different from an open classroom discussion or 	a discussion with my friends (e.g., “civil 	discourse”).</a:t>
            </a:r>
          </a:p>
          <a:p>
            <a:pPr lvl="1">
              <a:buFont typeface="Arial"/>
              <a:buChar char="•"/>
            </a:pPr>
            <a:r>
              <a:rPr lang="en-US" sz="2800" dirty="0" smtClean="0"/>
              <a:t>     I can explain the responsibilities of both the 	inner circle and the outer circle. </a:t>
            </a:r>
          </a:p>
          <a:p>
            <a:pPr lvl="1">
              <a:buFont typeface="Arial"/>
              <a:buChar char="•"/>
            </a:pPr>
            <a:r>
              <a:rPr lang="en-US" sz="2800" dirty="0" smtClean="0"/>
              <a:t>     I can explain what I need to do to prepare for </a:t>
            </a:r>
          </a:p>
          <a:p>
            <a:pPr lvl="1"/>
            <a:r>
              <a:rPr lang="en-US" sz="2800" dirty="0" smtClean="0"/>
              <a:t>	 the Socratic Seminar next week.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16373" y="295833"/>
            <a:ext cx="6406281" cy="1143000"/>
          </a:xfrm>
        </p:spPr>
        <p:txBody>
          <a:bodyPr/>
          <a:lstStyle/>
          <a:p>
            <a:r>
              <a:rPr lang="en-US" sz="4000" dirty="0" smtClean="0">
                <a:solidFill>
                  <a:schemeClr val="accent5">
                    <a:lumMod val="50000"/>
                  </a:schemeClr>
                </a:solidFill>
                <a:effectLst>
                  <a:outerShdw blurRad="50800" dist="38100" dir="2700000">
                    <a:srgbClr val="000000">
                      <a:alpha val="43000"/>
                    </a:srgbClr>
                  </a:outerShdw>
                </a:effectLst>
              </a:rPr>
              <a:t>Who was Socrates</a:t>
            </a:r>
            <a:r>
              <a:rPr lang="en-US" dirty="0" smtClean="0"/>
              <a:t>?  </a:t>
            </a:r>
            <a:endParaRPr lang="en-US" dirty="0"/>
          </a:p>
        </p:txBody>
      </p:sp>
      <p:pic>
        <p:nvPicPr>
          <p:cNvPr id="4" name="Picture 3"/>
          <p:cNvPicPr>
            <a:picLocks noChangeAspect="1"/>
          </p:cNvPicPr>
          <p:nvPr/>
        </p:nvPicPr>
        <p:blipFill>
          <a:blip r:embed="rId2"/>
          <a:stretch>
            <a:fillRect/>
          </a:stretch>
        </p:blipFill>
        <p:spPr>
          <a:xfrm>
            <a:off x="909679" y="245494"/>
            <a:ext cx="748394" cy="1193339"/>
          </a:xfrm>
          <a:prstGeom prst="rect">
            <a:avLst/>
          </a:prstGeom>
        </p:spPr>
      </p:pic>
      <p:sp>
        <p:nvSpPr>
          <p:cNvPr id="5" name="TextBox 4"/>
          <p:cNvSpPr txBox="1"/>
          <p:nvPr/>
        </p:nvSpPr>
        <p:spPr>
          <a:xfrm>
            <a:off x="474470" y="1901190"/>
            <a:ext cx="8279054" cy="4154983"/>
          </a:xfrm>
          <a:prstGeom prst="rect">
            <a:avLst/>
          </a:prstGeom>
          <a:noFill/>
        </p:spPr>
        <p:txBody>
          <a:bodyPr wrap="square" rtlCol="0">
            <a:spAutoFit/>
          </a:bodyPr>
          <a:lstStyle/>
          <a:p>
            <a:pPr>
              <a:buFontTx/>
              <a:buChar char="•"/>
            </a:pPr>
            <a:r>
              <a:rPr lang="en-US" sz="2400" dirty="0" smtClean="0"/>
              <a:t>     Known as a Greek Philosopher who lived 469-399 BC</a:t>
            </a:r>
          </a:p>
          <a:p>
            <a:pPr>
              <a:buFontTx/>
              <a:buChar char="•"/>
            </a:pPr>
            <a:r>
              <a:rPr lang="en-US" sz="2400" dirty="0" smtClean="0"/>
              <a:t>     Cited as one of the world’s most famous teachers </a:t>
            </a:r>
          </a:p>
          <a:p>
            <a:pPr>
              <a:buFontTx/>
              <a:buChar char="•"/>
            </a:pPr>
            <a:r>
              <a:rPr lang="en-US" sz="2400" dirty="0" smtClean="0"/>
              <a:t>     Used discussion/discourse for instruction </a:t>
            </a:r>
          </a:p>
          <a:p>
            <a:pPr>
              <a:buFontTx/>
              <a:buChar char="•"/>
            </a:pPr>
            <a:r>
              <a:rPr lang="en-US" sz="2400" dirty="0" smtClean="0"/>
              <a:t>     Was sentenced to death for his role in propagating 	rebellion 	of youth against traditional wisdom.  Instead of being killed 	at the hands of the state, Socrates reportedly drank 	hemlock and died.   </a:t>
            </a:r>
          </a:p>
          <a:p>
            <a:pPr>
              <a:buFontTx/>
              <a:buChar char="•"/>
            </a:pPr>
            <a:r>
              <a:rPr lang="en-US" sz="2400" dirty="0" smtClean="0"/>
              <a:t>     Established a method of civil  discourse/discussion that is 	at 	the foundation of debate, U.S. courtroom/legal 	proceedings, and commonly accepted meeting formats, 	such as Roberts Rules for Order.   </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9019" y="295833"/>
            <a:ext cx="7583488" cy="1143000"/>
          </a:xfrm>
        </p:spPr>
        <p:txBody>
          <a:bodyPr>
            <a:normAutofit fontScale="90000"/>
          </a:bodyPr>
          <a:lstStyle/>
          <a:p>
            <a:r>
              <a:rPr lang="en-US" sz="4800" dirty="0" smtClean="0">
                <a:solidFill>
                  <a:schemeClr val="accent5"/>
                </a:solidFill>
                <a:effectLst>
                  <a:outerShdw blurRad="50800" dist="38100" dir="2700000">
                    <a:srgbClr val="000000">
                      <a:alpha val="43000"/>
                    </a:srgbClr>
                  </a:outerShdw>
                </a:effectLst>
              </a:rPr>
              <a:t>The Roots of Socratic Discussion</a:t>
            </a:r>
            <a:endParaRPr lang="en-US" sz="4800" dirty="0">
              <a:solidFill>
                <a:schemeClr val="accent5"/>
              </a:solidFill>
              <a:effectLst>
                <a:outerShdw blurRad="50800" dist="38100" dir="2700000">
                  <a:srgbClr val="000000">
                    <a:alpha val="43000"/>
                  </a:srgbClr>
                </a:outerShdw>
              </a:effectLst>
            </a:endParaRPr>
          </a:p>
        </p:txBody>
      </p:sp>
      <p:sp>
        <p:nvSpPr>
          <p:cNvPr id="3" name="TextBox 2"/>
          <p:cNvSpPr txBox="1"/>
          <p:nvPr/>
        </p:nvSpPr>
        <p:spPr>
          <a:xfrm>
            <a:off x="497748" y="2025007"/>
            <a:ext cx="8118465" cy="4401205"/>
          </a:xfrm>
          <a:prstGeom prst="rect">
            <a:avLst/>
          </a:prstGeom>
          <a:noFill/>
        </p:spPr>
        <p:txBody>
          <a:bodyPr wrap="square" rtlCol="0">
            <a:spAutoFit/>
          </a:bodyPr>
          <a:lstStyle/>
          <a:p>
            <a:r>
              <a:rPr lang="en-US" sz="2800" dirty="0" smtClean="0"/>
              <a:t>Named for the embodiment of Socrates’ belief in the power of:</a:t>
            </a:r>
          </a:p>
          <a:p>
            <a:endParaRPr lang="en-US" sz="2800" dirty="0" smtClean="0"/>
          </a:p>
          <a:p>
            <a:pPr>
              <a:buFontTx/>
              <a:buChar char="•"/>
            </a:pPr>
            <a:r>
              <a:rPr lang="en-US" sz="2800" dirty="0" smtClean="0"/>
              <a:t>    asking questions</a:t>
            </a:r>
          </a:p>
          <a:p>
            <a:pPr>
              <a:buFontTx/>
              <a:buChar char="•"/>
            </a:pPr>
            <a:r>
              <a:rPr lang="en-US" sz="2800" dirty="0" smtClean="0"/>
              <a:t>    using inquiry over delivery of information</a:t>
            </a:r>
          </a:p>
          <a:p>
            <a:pPr>
              <a:buFontTx/>
              <a:buChar char="•"/>
            </a:pPr>
            <a:r>
              <a:rPr lang="en-US" sz="2800" dirty="0" smtClean="0"/>
              <a:t>    using discussion over debate</a:t>
            </a:r>
          </a:p>
          <a:p>
            <a:endParaRPr lang="en-US" sz="2800" dirty="0" smtClean="0"/>
          </a:p>
          <a:p>
            <a:r>
              <a:rPr lang="en-US" sz="2800" dirty="0" smtClean="0"/>
              <a:t>In Socratic seminar, the goal is to encourage thinking, not to come to conclusions or change someone else’s mind </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chemeClr val="accent5">
                    <a:lumMod val="50000"/>
                  </a:schemeClr>
                </a:solidFill>
                <a:effectLst>
                  <a:outerShdw blurRad="50800" dist="38100" dir="2700000">
                    <a:srgbClr val="000000">
                      <a:alpha val="43000"/>
                    </a:srgbClr>
                  </a:outerShdw>
                </a:effectLst>
              </a:rPr>
              <a:t>Educational Theory </a:t>
            </a:r>
            <a:endParaRPr lang="en-US" sz="4800" dirty="0">
              <a:solidFill>
                <a:schemeClr val="accent5">
                  <a:lumMod val="50000"/>
                </a:schemeClr>
              </a:solidFill>
              <a:effectLst>
                <a:outerShdw blurRad="50800" dist="38100" dir="2700000">
                  <a:srgbClr val="000000">
                    <a:alpha val="43000"/>
                  </a:srgbClr>
                </a:outerShdw>
              </a:effectLst>
            </a:endParaRPr>
          </a:p>
        </p:txBody>
      </p:sp>
      <p:sp>
        <p:nvSpPr>
          <p:cNvPr id="3" name="TextBox 2"/>
          <p:cNvSpPr txBox="1"/>
          <p:nvPr/>
        </p:nvSpPr>
        <p:spPr>
          <a:xfrm>
            <a:off x="779463" y="2042170"/>
            <a:ext cx="7871079" cy="4154984"/>
          </a:xfrm>
          <a:prstGeom prst="rect">
            <a:avLst/>
          </a:prstGeom>
          <a:noFill/>
        </p:spPr>
        <p:txBody>
          <a:bodyPr wrap="square" rtlCol="0">
            <a:spAutoFit/>
          </a:bodyPr>
          <a:lstStyle/>
          <a:p>
            <a:r>
              <a:rPr lang="en-US" sz="2400" dirty="0" smtClean="0"/>
              <a:t>The Socratic seminar is a </a:t>
            </a:r>
            <a:r>
              <a:rPr lang="en-US" sz="2400" b="1" dirty="0" smtClean="0"/>
              <a:t>formal discussion</a:t>
            </a:r>
            <a:r>
              <a:rPr lang="en-US" sz="2400" dirty="0" smtClean="0"/>
              <a:t>, based on a text, in which the leader asks </a:t>
            </a:r>
            <a:r>
              <a:rPr lang="en-US" sz="2400" b="1" dirty="0" smtClean="0"/>
              <a:t>open-ended questions</a:t>
            </a:r>
            <a:r>
              <a:rPr lang="en-US" sz="2400" dirty="0" smtClean="0"/>
              <a:t>.  Within the context of the discussion, </a:t>
            </a:r>
            <a:r>
              <a:rPr lang="en-US" sz="2400" b="1" dirty="0" smtClean="0"/>
              <a:t>students listen closely </a:t>
            </a:r>
            <a:r>
              <a:rPr lang="en-US" sz="2400" dirty="0" smtClean="0"/>
              <a:t>to the comments of others, </a:t>
            </a:r>
            <a:r>
              <a:rPr lang="en-US" sz="2400" b="1" dirty="0" smtClean="0"/>
              <a:t>think critically </a:t>
            </a:r>
            <a:r>
              <a:rPr lang="en-US" sz="2400" dirty="0" smtClean="0"/>
              <a:t>for themselves, and </a:t>
            </a:r>
            <a:r>
              <a:rPr lang="en-US" sz="2400" b="1" dirty="0" smtClean="0"/>
              <a:t>articulate their own thoughts and their responses</a:t>
            </a:r>
            <a:r>
              <a:rPr lang="en-US" sz="2400" dirty="0" smtClean="0"/>
              <a:t> to the thoughts of others.  They learn to </a:t>
            </a:r>
            <a:r>
              <a:rPr lang="en-US" sz="2400" b="1" dirty="0" smtClean="0"/>
              <a:t>work cooperatively </a:t>
            </a:r>
            <a:r>
              <a:rPr lang="en-US" sz="2400" dirty="0" smtClean="0"/>
              <a:t>and to </a:t>
            </a:r>
            <a:r>
              <a:rPr lang="en-US" sz="2400" b="1" dirty="0" smtClean="0"/>
              <a:t>question intelligently and </a:t>
            </a:r>
            <a:r>
              <a:rPr lang="en-US" sz="2400" b="1" u="sng" dirty="0" smtClean="0"/>
              <a:t>civilly</a:t>
            </a:r>
            <a:r>
              <a:rPr lang="en-US" sz="2400" dirty="0" smtClean="0"/>
              <a:t>. (89)</a:t>
            </a:r>
          </a:p>
          <a:p>
            <a:endParaRPr lang="en-US" sz="2400" dirty="0" smtClean="0"/>
          </a:p>
          <a:p>
            <a:r>
              <a:rPr lang="en-US" dirty="0" smtClean="0"/>
              <a:t>Israel, Elfie.  “Examining Multiple Perspectives in Literature.”  In </a:t>
            </a:r>
            <a:r>
              <a:rPr lang="en-US" i="1" dirty="0" smtClean="0"/>
              <a:t>Inquiry and the Literary Text: Constructing Discussions in the English Classroom</a:t>
            </a:r>
            <a:r>
              <a:rPr lang="en-US" dirty="0" smtClean="0"/>
              <a:t>.  James Holden and John S. </a:t>
            </a:r>
            <a:r>
              <a:rPr lang="en-US" dirty="0" err="1" smtClean="0"/>
              <a:t>Schmit</a:t>
            </a:r>
            <a:r>
              <a:rPr lang="en-US" dirty="0" smtClean="0"/>
              <a:t>, eds.  Urbana, IL: NCTE, 2002.</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9019" y="295833"/>
            <a:ext cx="7583488" cy="1143000"/>
          </a:xfrm>
        </p:spPr>
        <p:txBody>
          <a:bodyPr>
            <a:normAutofit/>
          </a:bodyPr>
          <a:lstStyle/>
          <a:p>
            <a:r>
              <a:rPr lang="en-US" sz="4800" dirty="0" smtClean="0">
                <a:solidFill>
                  <a:schemeClr val="accent5"/>
                </a:solidFill>
                <a:effectLst>
                  <a:outerShdw blurRad="50800" dist="38100" dir="2700000">
                    <a:srgbClr val="000000">
                      <a:alpha val="43000"/>
                    </a:srgbClr>
                  </a:outerShdw>
                </a:effectLst>
              </a:rPr>
              <a:t>Assessment (see rubric)</a:t>
            </a:r>
            <a:endParaRPr lang="en-US" sz="4800" dirty="0">
              <a:solidFill>
                <a:schemeClr val="accent5"/>
              </a:solidFill>
              <a:effectLst>
                <a:outerShdw blurRad="50800" dist="38100" dir="2700000">
                  <a:srgbClr val="000000">
                    <a:alpha val="43000"/>
                  </a:srgbClr>
                </a:outerShdw>
              </a:effectLst>
            </a:endParaRPr>
          </a:p>
        </p:txBody>
      </p:sp>
      <p:sp>
        <p:nvSpPr>
          <p:cNvPr id="3" name="TextBox 2"/>
          <p:cNvSpPr txBox="1"/>
          <p:nvPr/>
        </p:nvSpPr>
        <p:spPr>
          <a:xfrm>
            <a:off x="497748" y="2025007"/>
            <a:ext cx="8118465" cy="3970318"/>
          </a:xfrm>
          <a:prstGeom prst="rect">
            <a:avLst/>
          </a:prstGeom>
          <a:noFill/>
        </p:spPr>
        <p:txBody>
          <a:bodyPr wrap="square" rtlCol="0">
            <a:spAutoFit/>
          </a:bodyPr>
          <a:lstStyle/>
          <a:p>
            <a:r>
              <a:rPr lang="en-US" sz="2800" dirty="0" smtClean="0"/>
              <a:t>You will be assessed through the following</a:t>
            </a:r>
          </a:p>
          <a:p>
            <a:pPr>
              <a:buFontTx/>
              <a:buChar char="•"/>
            </a:pPr>
            <a:r>
              <a:rPr lang="en-US" sz="2800" dirty="0" smtClean="0"/>
              <a:t>   </a:t>
            </a:r>
            <a:r>
              <a:rPr lang="en-US" sz="2800" b="1" dirty="0" smtClean="0"/>
              <a:t> Preparedness</a:t>
            </a:r>
            <a:r>
              <a:rPr lang="en-US" sz="2800" dirty="0" smtClean="0"/>
              <a:t>: Did you take notes?   Were you prepared with questions and direct quotes from the text?</a:t>
            </a:r>
          </a:p>
          <a:p>
            <a:pPr>
              <a:buFontTx/>
              <a:buChar char="•"/>
            </a:pPr>
            <a:r>
              <a:rPr lang="en-US" sz="2800" dirty="0" smtClean="0"/>
              <a:t>    </a:t>
            </a:r>
            <a:r>
              <a:rPr lang="en-US" sz="2800" b="1" dirty="0" smtClean="0"/>
              <a:t>Participation: </a:t>
            </a:r>
            <a:r>
              <a:rPr lang="en-US" sz="2800" dirty="0" smtClean="0"/>
              <a:t>Did you ask questions?  Make connections?  Use textual evidence?  Build on ideas?</a:t>
            </a:r>
          </a:p>
          <a:p>
            <a:pPr>
              <a:buFontTx/>
              <a:buChar char="•"/>
            </a:pPr>
            <a:r>
              <a:rPr lang="en-US" sz="2800" dirty="0" smtClean="0"/>
              <a:t>    </a:t>
            </a:r>
            <a:r>
              <a:rPr lang="en-US" sz="2800" b="1" dirty="0" smtClean="0"/>
              <a:t>Feedback (coaching) and reflection</a:t>
            </a:r>
            <a:r>
              <a:rPr lang="en-US" sz="2800" dirty="0" smtClean="0"/>
              <a:t>: Did you provide helpful feedback to your partner?  Did you set goals and record your progress toward them?     </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67527" y="295833"/>
            <a:ext cx="7583488" cy="1143000"/>
          </a:xfrm>
        </p:spPr>
        <p:txBody>
          <a:bodyPr>
            <a:normAutofit/>
          </a:bodyPr>
          <a:lstStyle/>
          <a:p>
            <a:r>
              <a:rPr lang="en-US" sz="4800" dirty="0" smtClean="0">
                <a:solidFill>
                  <a:schemeClr val="accent5">
                    <a:lumMod val="50000"/>
                  </a:schemeClr>
                </a:solidFill>
                <a:effectLst>
                  <a:outerShdw blurRad="50800" dist="38100" dir="2700000">
                    <a:srgbClr val="000000">
                      <a:alpha val="43000"/>
                    </a:srgbClr>
                  </a:outerShdw>
                </a:effectLst>
              </a:rPr>
              <a:t>How Does It Work?   </a:t>
            </a:r>
            <a:endParaRPr lang="en-US" sz="4800" dirty="0">
              <a:solidFill>
                <a:schemeClr val="accent5">
                  <a:lumMod val="50000"/>
                </a:schemeClr>
              </a:solidFill>
              <a:effectLst>
                <a:outerShdw blurRad="50800" dist="38100" dir="2700000">
                  <a:srgbClr val="000000">
                    <a:alpha val="43000"/>
                  </a:srgbClr>
                </a:outerShdw>
              </a:effectLst>
            </a:endParaRPr>
          </a:p>
        </p:txBody>
      </p:sp>
      <p:sp>
        <p:nvSpPr>
          <p:cNvPr id="3" name="TextBox 2"/>
          <p:cNvSpPr txBox="1"/>
          <p:nvPr/>
        </p:nvSpPr>
        <p:spPr>
          <a:xfrm>
            <a:off x="360439" y="1733271"/>
            <a:ext cx="8496068" cy="4678204"/>
          </a:xfrm>
          <a:prstGeom prst="rect">
            <a:avLst/>
          </a:prstGeom>
          <a:noFill/>
        </p:spPr>
        <p:txBody>
          <a:bodyPr wrap="square" rtlCol="0">
            <a:spAutoFit/>
          </a:bodyPr>
          <a:lstStyle/>
          <a:p>
            <a:r>
              <a:rPr lang="en-US" sz="2800" dirty="0" smtClean="0"/>
              <a:t>The class is divided into two groups: </a:t>
            </a:r>
          </a:p>
          <a:p>
            <a:pPr>
              <a:buFont typeface="Arial"/>
              <a:buChar char="•"/>
            </a:pPr>
            <a:r>
              <a:rPr lang="en-US" sz="2800" dirty="0" smtClean="0"/>
              <a:t>    The Inner Circle and The Outer Circle </a:t>
            </a:r>
          </a:p>
          <a:p>
            <a:endParaRPr lang="en-US" sz="2800" b="1" dirty="0" smtClean="0"/>
          </a:p>
          <a:p>
            <a:r>
              <a:rPr lang="en-US" sz="2800" b="1" dirty="0" smtClean="0"/>
              <a:t>Roles and Responsibilities  </a:t>
            </a:r>
          </a:p>
          <a:p>
            <a:pPr>
              <a:buFontTx/>
              <a:buChar char="•"/>
            </a:pPr>
            <a:r>
              <a:rPr lang="en-US" sz="2800" dirty="0" smtClean="0"/>
              <a:t>    	Group one is seated in an inside circle.  This is the 	group who will be responding first to the discussion 	questions. </a:t>
            </a:r>
          </a:p>
          <a:p>
            <a:pPr>
              <a:buFontTx/>
              <a:buChar char="•"/>
            </a:pPr>
            <a:r>
              <a:rPr lang="en-US" sz="2800" dirty="0" smtClean="0"/>
              <a:t>  	Group two sits outside the circle taking notes over	</a:t>
            </a:r>
          </a:p>
          <a:p>
            <a:r>
              <a:rPr lang="en-US" sz="2800" dirty="0" smtClean="0"/>
              <a:t>	 the overall discussion and their partner’s individual 	progress toward meeting goals.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WordArt 5"/>
          <p:cNvSpPr>
            <a:spLocks noChangeArrowheads="1" noChangeShapeType="1" noTextEdit="1"/>
          </p:cNvSpPr>
          <p:nvPr/>
        </p:nvSpPr>
        <p:spPr bwMode="auto">
          <a:xfrm>
            <a:off x="1135013" y="547357"/>
            <a:ext cx="7010400" cy="685800"/>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336699"/>
                </a:solidFill>
                <a:effectLst>
                  <a:outerShdw blurRad="63500" dist="45791" dir="2021404" algn="ctr" rotWithShape="0">
                    <a:srgbClr val="C0C0C0"/>
                  </a:outerShdw>
                </a:effectLst>
                <a:latin typeface="Times New Roman"/>
                <a:ea typeface="Times New Roman"/>
                <a:cs typeface="Times New Roman"/>
              </a:rPr>
              <a:t>Inner Circle-1st Round Discussers</a:t>
            </a:r>
          </a:p>
        </p:txBody>
      </p:sp>
      <p:sp>
        <p:nvSpPr>
          <p:cNvPr id="3" name="Oval 4"/>
          <p:cNvSpPr>
            <a:spLocks noChangeArrowheads="1"/>
          </p:cNvSpPr>
          <p:nvPr/>
        </p:nvSpPr>
        <p:spPr bwMode="auto">
          <a:xfrm>
            <a:off x="3082126" y="2072614"/>
            <a:ext cx="3130550" cy="2955925"/>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pic>
        <p:nvPicPr>
          <p:cNvPr id="4" name="Picture 12"/>
          <p:cNvPicPr>
            <a:picLocks noChangeAspect="1" noChangeArrowheads="1"/>
          </p:cNvPicPr>
          <p:nvPr/>
        </p:nvPicPr>
        <p:blipFill>
          <a:blip r:embed="rId2"/>
          <a:srcRect/>
          <a:stretch>
            <a:fillRect/>
          </a:stretch>
        </p:blipFill>
        <p:spPr bwMode="auto">
          <a:xfrm>
            <a:off x="4390408" y="1524000"/>
            <a:ext cx="503238" cy="504825"/>
          </a:xfrm>
          <a:prstGeom prst="rect">
            <a:avLst/>
          </a:prstGeom>
          <a:noFill/>
          <a:ln w="9525">
            <a:noFill/>
            <a:miter lim="800000"/>
            <a:headEnd/>
            <a:tailEnd/>
          </a:ln>
        </p:spPr>
      </p:pic>
      <p:pic>
        <p:nvPicPr>
          <p:cNvPr id="5" name="Picture 15"/>
          <p:cNvPicPr>
            <a:picLocks noChangeAspect="1" noChangeArrowheads="1"/>
          </p:cNvPicPr>
          <p:nvPr/>
        </p:nvPicPr>
        <p:blipFill>
          <a:blip r:embed="rId2"/>
          <a:srcRect/>
          <a:stretch>
            <a:fillRect/>
          </a:stretch>
        </p:blipFill>
        <p:spPr bwMode="auto">
          <a:xfrm>
            <a:off x="4512645" y="5099050"/>
            <a:ext cx="503238" cy="504825"/>
          </a:xfrm>
          <a:prstGeom prst="rect">
            <a:avLst/>
          </a:prstGeom>
          <a:noFill/>
          <a:ln w="9525">
            <a:noFill/>
            <a:miter lim="800000"/>
            <a:headEnd/>
            <a:tailEnd/>
          </a:ln>
        </p:spPr>
      </p:pic>
      <p:pic>
        <p:nvPicPr>
          <p:cNvPr id="6" name="Picture 16"/>
          <p:cNvPicPr>
            <a:picLocks noChangeAspect="1" noChangeArrowheads="1"/>
          </p:cNvPicPr>
          <p:nvPr/>
        </p:nvPicPr>
        <p:blipFill>
          <a:blip r:embed="rId2"/>
          <a:srcRect/>
          <a:stretch>
            <a:fillRect/>
          </a:stretch>
        </p:blipFill>
        <p:spPr bwMode="auto">
          <a:xfrm>
            <a:off x="6156931" y="3844335"/>
            <a:ext cx="503237" cy="504825"/>
          </a:xfrm>
          <a:prstGeom prst="rect">
            <a:avLst/>
          </a:prstGeom>
          <a:noFill/>
          <a:ln w="9525">
            <a:noFill/>
            <a:miter lim="800000"/>
            <a:headEnd/>
            <a:tailEnd/>
          </a:ln>
        </p:spPr>
      </p:pic>
      <p:pic>
        <p:nvPicPr>
          <p:cNvPr id="7" name="Picture 17"/>
          <p:cNvPicPr>
            <a:picLocks noChangeAspect="1" noChangeArrowheads="1"/>
          </p:cNvPicPr>
          <p:nvPr/>
        </p:nvPicPr>
        <p:blipFill>
          <a:blip r:embed="rId2"/>
          <a:srcRect/>
          <a:stretch>
            <a:fillRect/>
          </a:stretch>
        </p:blipFill>
        <p:spPr bwMode="auto">
          <a:xfrm>
            <a:off x="5726676" y="2011233"/>
            <a:ext cx="503237" cy="504825"/>
          </a:xfrm>
          <a:prstGeom prst="rect">
            <a:avLst/>
          </a:prstGeom>
          <a:noFill/>
          <a:ln w="9525">
            <a:noFill/>
            <a:miter lim="800000"/>
            <a:headEnd/>
            <a:tailEnd/>
          </a:ln>
        </p:spPr>
      </p:pic>
      <p:pic>
        <p:nvPicPr>
          <p:cNvPr id="8" name="Picture 18"/>
          <p:cNvPicPr>
            <a:picLocks noChangeAspect="1" noChangeArrowheads="1"/>
          </p:cNvPicPr>
          <p:nvPr/>
        </p:nvPicPr>
        <p:blipFill>
          <a:blip r:embed="rId2"/>
          <a:srcRect/>
          <a:stretch>
            <a:fillRect/>
          </a:stretch>
        </p:blipFill>
        <p:spPr bwMode="auto">
          <a:xfrm>
            <a:off x="3066733" y="1997276"/>
            <a:ext cx="503238" cy="504825"/>
          </a:xfrm>
          <a:prstGeom prst="rect">
            <a:avLst/>
          </a:prstGeom>
          <a:noFill/>
          <a:ln w="9525">
            <a:noFill/>
            <a:miter lim="800000"/>
            <a:headEnd/>
            <a:tailEnd/>
          </a:ln>
        </p:spPr>
      </p:pic>
      <p:pic>
        <p:nvPicPr>
          <p:cNvPr id="9" name="Picture 19"/>
          <p:cNvPicPr>
            <a:picLocks noChangeAspect="1" noChangeArrowheads="1"/>
          </p:cNvPicPr>
          <p:nvPr/>
        </p:nvPicPr>
        <p:blipFill>
          <a:blip r:embed="rId2"/>
          <a:srcRect/>
          <a:stretch>
            <a:fillRect/>
          </a:stretch>
        </p:blipFill>
        <p:spPr bwMode="auto">
          <a:xfrm>
            <a:off x="2524988" y="2892230"/>
            <a:ext cx="503238" cy="504825"/>
          </a:xfrm>
          <a:prstGeom prst="rect">
            <a:avLst/>
          </a:prstGeom>
          <a:noFill/>
          <a:ln w="9525">
            <a:noFill/>
            <a:miter lim="800000"/>
            <a:headEnd/>
            <a:tailEnd/>
          </a:ln>
        </p:spPr>
      </p:pic>
      <p:pic>
        <p:nvPicPr>
          <p:cNvPr id="10" name="Picture 20"/>
          <p:cNvPicPr>
            <a:picLocks noChangeAspect="1" noChangeArrowheads="1"/>
          </p:cNvPicPr>
          <p:nvPr/>
        </p:nvPicPr>
        <p:blipFill>
          <a:blip r:embed="rId2"/>
          <a:srcRect/>
          <a:stretch>
            <a:fillRect/>
          </a:stretch>
        </p:blipFill>
        <p:spPr bwMode="auto">
          <a:xfrm>
            <a:off x="6240511" y="2934101"/>
            <a:ext cx="503237" cy="504825"/>
          </a:xfrm>
          <a:prstGeom prst="rect">
            <a:avLst/>
          </a:prstGeom>
          <a:noFill/>
          <a:ln w="9525">
            <a:noFill/>
            <a:miter lim="800000"/>
            <a:headEnd/>
            <a:tailEnd/>
          </a:ln>
        </p:spPr>
      </p:pic>
      <p:pic>
        <p:nvPicPr>
          <p:cNvPr id="11" name="Picture 21"/>
          <p:cNvPicPr>
            <a:picLocks noChangeAspect="1" noChangeArrowheads="1"/>
          </p:cNvPicPr>
          <p:nvPr/>
        </p:nvPicPr>
        <p:blipFill>
          <a:blip r:embed="rId2"/>
          <a:srcRect/>
          <a:stretch>
            <a:fillRect/>
          </a:stretch>
        </p:blipFill>
        <p:spPr bwMode="auto">
          <a:xfrm>
            <a:off x="5655688" y="4664010"/>
            <a:ext cx="503238" cy="504825"/>
          </a:xfrm>
          <a:prstGeom prst="rect">
            <a:avLst/>
          </a:prstGeom>
          <a:noFill/>
          <a:ln w="9525">
            <a:noFill/>
            <a:miter lim="800000"/>
            <a:headEnd/>
            <a:tailEnd/>
          </a:ln>
        </p:spPr>
      </p:pic>
      <p:pic>
        <p:nvPicPr>
          <p:cNvPr id="12" name="Picture 22"/>
          <p:cNvPicPr>
            <a:picLocks noChangeAspect="1" noChangeArrowheads="1"/>
          </p:cNvPicPr>
          <p:nvPr/>
        </p:nvPicPr>
        <p:blipFill>
          <a:blip r:embed="rId2"/>
          <a:srcRect/>
          <a:stretch>
            <a:fillRect/>
          </a:stretch>
        </p:blipFill>
        <p:spPr bwMode="auto">
          <a:xfrm>
            <a:off x="3317998" y="4726979"/>
            <a:ext cx="503238" cy="504825"/>
          </a:xfrm>
          <a:prstGeom prst="rect">
            <a:avLst/>
          </a:prstGeom>
          <a:noFill/>
          <a:ln w="9525">
            <a:noFill/>
            <a:miter lim="800000"/>
            <a:headEnd/>
            <a:tailEnd/>
          </a:ln>
        </p:spPr>
      </p:pic>
      <p:pic>
        <p:nvPicPr>
          <p:cNvPr id="13" name="Picture 23"/>
          <p:cNvPicPr>
            <a:picLocks noChangeAspect="1" noChangeArrowheads="1"/>
          </p:cNvPicPr>
          <p:nvPr/>
        </p:nvPicPr>
        <p:blipFill>
          <a:blip r:embed="rId2"/>
          <a:srcRect/>
          <a:stretch>
            <a:fillRect/>
          </a:stretch>
        </p:blipFill>
        <p:spPr bwMode="auto">
          <a:xfrm>
            <a:off x="2574383" y="3852798"/>
            <a:ext cx="503238" cy="504825"/>
          </a:xfrm>
          <a:prstGeom prst="rect">
            <a:avLst/>
          </a:prstGeom>
          <a:noFill/>
          <a:ln w="9525">
            <a:noFill/>
            <a:miter lim="800000"/>
            <a:headEnd/>
            <a:tailEnd/>
          </a:ln>
        </p:spPr>
      </p:pic>
      <p:sp>
        <p:nvSpPr>
          <p:cNvPr id="14" name="WordArt 24"/>
          <p:cNvSpPr>
            <a:spLocks noChangeArrowheads="1" noChangeShapeType="1" noTextEdit="1"/>
          </p:cNvSpPr>
          <p:nvPr/>
        </p:nvSpPr>
        <p:spPr bwMode="auto">
          <a:xfrm>
            <a:off x="2733208" y="5873815"/>
            <a:ext cx="3898900" cy="508000"/>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336699"/>
                </a:solidFill>
                <a:effectLst>
                  <a:outerShdw blurRad="63500" dist="45791" dir="2021404" algn="ctr" rotWithShape="0">
                    <a:srgbClr val="C0C0C0"/>
                  </a:outerShdw>
                </a:effectLst>
                <a:latin typeface="Times New Roman"/>
                <a:ea typeface="Times New Roman"/>
                <a:cs typeface="Times New Roman"/>
              </a:rPr>
              <a:t>Seating Arrangement</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41867" y="295833"/>
            <a:ext cx="7821084" cy="1143000"/>
          </a:xfrm>
        </p:spPr>
        <p:txBody>
          <a:bodyPr>
            <a:normAutofit/>
          </a:bodyPr>
          <a:lstStyle/>
          <a:p>
            <a:r>
              <a:rPr lang="en-US" sz="4000" dirty="0" smtClean="0">
                <a:solidFill>
                  <a:schemeClr val="accent5">
                    <a:lumMod val="50000"/>
                  </a:schemeClr>
                </a:solidFill>
                <a:effectLst>
                  <a:outerShdw blurRad="50800" dist="38100" dir="2700000">
                    <a:srgbClr val="000000">
                      <a:alpha val="43000"/>
                    </a:srgbClr>
                  </a:outerShdw>
                </a:effectLst>
              </a:rPr>
              <a:t>Roles and Responsibilities</a:t>
            </a:r>
            <a:endParaRPr lang="en-US" dirty="0"/>
          </a:p>
        </p:txBody>
      </p:sp>
      <p:sp>
        <p:nvSpPr>
          <p:cNvPr id="4" name="TextBox 3"/>
          <p:cNvSpPr txBox="1"/>
          <p:nvPr/>
        </p:nvSpPr>
        <p:spPr>
          <a:xfrm>
            <a:off x="541867" y="1981200"/>
            <a:ext cx="8094133" cy="5109091"/>
          </a:xfrm>
          <a:prstGeom prst="rect">
            <a:avLst/>
          </a:prstGeom>
          <a:noFill/>
        </p:spPr>
        <p:txBody>
          <a:bodyPr wrap="square" rtlCol="0">
            <a:spAutoFit/>
          </a:bodyPr>
          <a:lstStyle/>
          <a:p>
            <a:endParaRPr lang="en-US" sz="2800" dirty="0" smtClean="0"/>
          </a:p>
          <a:p>
            <a:pPr lvl="1">
              <a:buFontTx/>
              <a:buChar char="•"/>
            </a:pPr>
            <a:r>
              <a:rPr lang="en-US" sz="2800" dirty="0" smtClean="0"/>
              <a:t>     Each member of the inner circle is expected to 	participate.  Points will be recorded for 	participation and quality of participation.</a:t>
            </a:r>
          </a:p>
          <a:p>
            <a:pPr lvl="1">
              <a:buFontTx/>
              <a:buChar char="•"/>
            </a:pPr>
            <a:r>
              <a:rPr lang="en-US" sz="2800" dirty="0" smtClean="0"/>
              <a:t>    The coach for each student record responses and shares them with his/her partner during half time and after the seminar.  Points are tallied by the teacher.</a:t>
            </a:r>
          </a:p>
          <a:p>
            <a:pPr>
              <a:buFont typeface="Arial"/>
              <a:buChar char="•"/>
            </a:pPr>
            <a:endParaRPr lang="en-US" sz="2800" dirty="0" smtClean="0"/>
          </a:p>
          <a:p>
            <a:endParaRPr lang="en-US" sz="2800" dirty="0" smtClean="0"/>
          </a:p>
          <a:p>
            <a:endParaRPr lang="en-US" sz="28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3347" y="295833"/>
            <a:ext cx="7583488" cy="1143000"/>
          </a:xfrm>
        </p:spPr>
        <p:txBody>
          <a:bodyPr/>
          <a:lstStyle/>
          <a:p>
            <a:r>
              <a:rPr lang="en-US" dirty="0" smtClean="0">
                <a:solidFill>
                  <a:schemeClr val="accent5">
                    <a:lumMod val="50000"/>
                  </a:schemeClr>
                </a:solidFill>
                <a:effectLst>
                  <a:outerShdw blurRad="50800" dist="38100" dir="2700000">
                    <a:srgbClr val="000000">
                      <a:alpha val="43000"/>
                    </a:srgbClr>
                  </a:outerShdw>
                </a:effectLst>
              </a:rPr>
              <a:t>The Inner Circle </a:t>
            </a:r>
            <a:endParaRPr lang="en-US" dirty="0">
              <a:solidFill>
                <a:schemeClr val="accent5">
                  <a:lumMod val="50000"/>
                </a:schemeClr>
              </a:solidFill>
              <a:effectLst>
                <a:outerShdw blurRad="50800" dist="38100" dir="2700000">
                  <a:srgbClr val="000000">
                    <a:alpha val="43000"/>
                  </a:srgbClr>
                </a:outerShdw>
              </a:effectLst>
            </a:endParaRPr>
          </a:p>
        </p:txBody>
      </p:sp>
      <p:sp>
        <p:nvSpPr>
          <p:cNvPr id="4" name="TextBox 3"/>
          <p:cNvSpPr txBox="1"/>
          <p:nvPr/>
        </p:nvSpPr>
        <p:spPr>
          <a:xfrm>
            <a:off x="480586" y="1819076"/>
            <a:ext cx="8272938" cy="4924425"/>
          </a:xfrm>
          <a:prstGeom prst="rect">
            <a:avLst/>
          </a:prstGeom>
          <a:noFill/>
        </p:spPr>
        <p:txBody>
          <a:bodyPr wrap="square" rtlCol="0">
            <a:spAutoFit/>
          </a:bodyPr>
          <a:lstStyle/>
          <a:p>
            <a:pPr>
              <a:buFontTx/>
              <a:buChar char="•"/>
            </a:pPr>
            <a:r>
              <a:rPr lang="en-US" sz="3200" dirty="0" smtClean="0"/>
              <a:t>    Come to the discussion prepared by having 	read and taken notes over the assigned texts.</a:t>
            </a:r>
          </a:p>
          <a:p>
            <a:pPr lvl="1">
              <a:buFontTx/>
              <a:buChar char="•"/>
            </a:pPr>
            <a:r>
              <a:rPr lang="en-US" sz="2400" dirty="0" smtClean="0"/>
              <a:t>     (NOTE:  Both groups will at one point be in the inner     	circle, so both groups should read, take notes and write 	questions.)  </a:t>
            </a:r>
          </a:p>
          <a:p>
            <a:pPr lvl="1">
              <a:buFontTx/>
              <a:buChar char="•"/>
            </a:pPr>
            <a:r>
              <a:rPr lang="en-US" sz="3200" dirty="0" smtClean="0"/>
              <a:t>   Questions should encourage deeper thinking and new ideas </a:t>
            </a:r>
          </a:p>
          <a:p>
            <a:pPr lvl="1">
              <a:buFontTx/>
              <a:buChar char="•"/>
            </a:pPr>
            <a:r>
              <a:rPr lang="en-US" sz="3200" dirty="0" smtClean="0"/>
              <a:t>Notes should include direct, relevant quotes from the text to be used in seminar to support ideas</a:t>
            </a:r>
            <a:endParaRPr lang="en-US" sz="2400" dirty="0" smtClean="0"/>
          </a:p>
          <a:p>
            <a:pPr lvl="1">
              <a:buFontTx/>
              <a:buChar char="•"/>
            </a:pP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46351" y="295833"/>
            <a:ext cx="7816600" cy="1143000"/>
          </a:xfrm>
        </p:spPr>
        <p:txBody>
          <a:bodyPr>
            <a:normAutofit/>
          </a:bodyPr>
          <a:lstStyle/>
          <a:p>
            <a:r>
              <a:rPr lang="en-US" sz="2400" dirty="0" smtClean="0">
                <a:solidFill>
                  <a:schemeClr val="accent5">
                    <a:lumMod val="50000"/>
                  </a:schemeClr>
                </a:solidFill>
                <a:effectLst>
                  <a:outerShdw blurRad="50800" dist="38100" dir="2700000">
                    <a:srgbClr val="000000">
                      <a:alpha val="43000"/>
                    </a:srgbClr>
                  </a:outerShdw>
                </a:effectLst>
              </a:rPr>
              <a:t>The Inner Circle, continued</a:t>
            </a:r>
            <a:endParaRPr lang="en-US" sz="2400" dirty="0"/>
          </a:p>
        </p:txBody>
      </p:sp>
      <p:sp>
        <p:nvSpPr>
          <p:cNvPr id="3" name="TextBox 2"/>
          <p:cNvSpPr txBox="1"/>
          <p:nvPr/>
        </p:nvSpPr>
        <p:spPr>
          <a:xfrm>
            <a:off x="532396" y="1786298"/>
            <a:ext cx="8150970" cy="4524315"/>
          </a:xfrm>
          <a:prstGeom prst="rect">
            <a:avLst/>
          </a:prstGeom>
          <a:noFill/>
        </p:spPr>
        <p:txBody>
          <a:bodyPr wrap="square" rtlCol="0">
            <a:spAutoFit/>
          </a:bodyPr>
          <a:lstStyle/>
          <a:p>
            <a:pPr>
              <a:buFontTx/>
              <a:buChar char="•"/>
            </a:pPr>
            <a:r>
              <a:rPr lang="en-US" sz="3200" dirty="0" smtClean="0"/>
              <a:t> 	Consider, while reading the text, what kinds 	of questions might be important to this 	text.  </a:t>
            </a:r>
          </a:p>
          <a:p>
            <a:pPr lvl="1">
              <a:buFontTx/>
              <a:buChar char="•"/>
            </a:pPr>
            <a:r>
              <a:rPr lang="en-US" sz="3200" dirty="0" smtClean="0"/>
              <a:t>    What if. . . </a:t>
            </a:r>
          </a:p>
          <a:p>
            <a:pPr lvl="1">
              <a:buFontTx/>
              <a:buChar char="•"/>
            </a:pPr>
            <a:r>
              <a:rPr lang="en-US" sz="3200" dirty="0" smtClean="0"/>
              <a:t>    </a:t>
            </a:r>
            <a:r>
              <a:rPr lang="en-US" sz="3200" smtClean="0"/>
              <a:t>How</a:t>
            </a:r>
            <a:r>
              <a:rPr lang="en-US" sz="3200" smtClean="0"/>
              <a:t> is </a:t>
            </a:r>
            <a:r>
              <a:rPr lang="en-US" sz="3200" dirty="0" smtClean="0"/>
              <a:t>this story/information similar 	or different. . .?  </a:t>
            </a:r>
          </a:p>
          <a:p>
            <a:pPr lvl="1">
              <a:buFontTx/>
              <a:buChar char="•"/>
            </a:pPr>
            <a:r>
              <a:rPr lang="en-US" sz="3200" dirty="0" smtClean="0"/>
              <a:t>    How important is this information. . .</a:t>
            </a:r>
          </a:p>
          <a:p>
            <a:pPr lvl="1">
              <a:buFontTx/>
              <a:buChar char="•"/>
            </a:pPr>
            <a:r>
              <a:rPr lang="en-US" sz="3200" dirty="0" smtClean="0"/>
              <a:t>    To what experiences in my life can I relate 	this story/info? </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87286" y="295833"/>
            <a:ext cx="7875665" cy="1143000"/>
          </a:xfrm>
        </p:spPr>
        <p:txBody>
          <a:bodyPr>
            <a:normAutofit/>
          </a:bodyPr>
          <a:lstStyle/>
          <a:p>
            <a:r>
              <a:rPr lang="en-US" sz="4000" dirty="0" smtClean="0">
                <a:solidFill>
                  <a:schemeClr val="accent5">
                    <a:lumMod val="50000"/>
                  </a:schemeClr>
                </a:solidFill>
                <a:effectLst>
                  <a:outerShdw blurRad="50800" dist="38100" dir="2700000">
                    <a:srgbClr val="000000">
                      <a:alpha val="43000"/>
                    </a:srgbClr>
                  </a:outerShdw>
                </a:effectLst>
              </a:rPr>
              <a:t>The Inner Circle </a:t>
            </a:r>
            <a:endParaRPr lang="en-US" sz="4000" dirty="0"/>
          </a:p>
        </p:txBody>
      </p:sp>
      <p:sp>
        <p:nvSpPr>
          <p:cNvPr id="4" name="TextBox 3"/>
          <p:cNvSpPr txBox="1"/>
          <p:nvPr/>
        </p:nvSpPr>
        <p:spPr>
          <a:xfrm>
            <a:off x="487286" y="1727201"/>
            <a:ext cx="8210035" cy="5386090"/>
          </a:xfrm>
          <a:prstGeom prst="rect">
            <a:avLst/>
          </a:prstGeom>
          <a:noFill/>
        </p:spPr>
        <p:txBody>
          <a:bodyPr wrap="square" rtlCol="0">
            <a:spAutoFit/>
          </a:bodyPr>
          <a:lstStyle/>
          <a:p>
            <a:pPr>
              <a:buFont typeface="Arial"/>
              <a:buChar char="•"/>
            </a:pPr>
            <a:r>
              <a:rPr lang="en-US" sz="2800" dirty="0" smtClean="0"/>
              <a:t>    When questions are raised for the inner circle, 	students will raise hands and be acknowledged 	before speaking.  </a:t>
            </a:r>
          </a:p>
          <a:p>
            <a:pPr>
              <a:buFont typeface="Arial"/>
              <a:buChar char="•"/>
            </a:pPr>
            <a:r>
              <a:rPr lang="en-US" sz="2800" dirty="0" smtClean="0"/>
              <a:t>     When one member is speaking, all other 	members of both the inside circle and the outside 	circle are expected to listen 	with respect. </a:t>
            </a:r>
          </a:p>
          <a:p>
            <a:pPr lvl="1">
              <a:buFont typeface="Arial"/>
              <a:buChar char="•"/>
            </a:pPr>
            <a:r>
              <a:rPr lang="en-US" sz="2800" dirty="0" smtClean="0"/>
              <a:t>    This means </a:t>
            </a:r>
            <a:r>
              <a:rPr lang="en-US" sz="2800" b="1" dirty="0" smtClean="0"/>
              <a:t>not talking, not raising a hand</a:t>
            </a:r>
            <a:r>
              <a:rPr lang="en-US" sz="2800" dirty="0" smtClean="0"/>
              <a:t> 	while another is speaking, and </a:t>
            </a:r>
            <a:r>
              <a:rPr lang="en-US" sz="2800" b="1" dirty="0" smtClean="0"/>
              <a:t>not engaging in 	any distracting behavior</a:t>
            </a:r>
            <a:r>
              <a:rPr lang="en-US" sz="2800" dirty="0" smtClean="0"/>
              <a:t>.  </a:t>
            </a:r>
          </a:p>
          <a:p>
            <a:pPr lvl="1">
              <a:buFont typeface="Arial"/>
              <a:buChar char="•"/>
            </a:pPr>
            <a:r>
              <a:rPr lang="en-US" sz="2800" dirty="0" smtClean="0"/>
              <a:t>    To do so is an inherent nonverbal message of 	disrespect to the speaker.  </a:t>
            </a:r>
          </a:p>
          <a:p>
            <a:pPr lvl="1">
              <a:buFont typeface="Arial"/>
              <a:buChar char="•"/>
            </a:pP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42987" y="295833"/>
            <a:ext cx="7919964" cy="1143000"/>
          </a:xfrm>
        </p:spPr>
        <p:txBody>
          <a:bodyPr>
            <a:normAutofit/>
          </a:bodyPr>
          <a:lstStyle/>
          <a:p>
            <a:r>
              <a:rPr lang="en-US" sz="2400" dirty="0" smtClean="0">
                <a:solidFill>
                  <a:schemeClr val="accent5">
                    <a:lumMod val="50000"/>
                  </a:schemeClr>
                </a:solidFill>
                <a:effectLst>
                  <a:outerShdw blurRad="50800" dist="38100" dir="2700000">
                    <a:srgbClr val="000000">
                      <a:alpha val="43000"/>
                    </a:srgbClr>
                  </a:outerShdw>
                </a:effectLst>
              </a:rPr>
              <a:t>The Inner Circle, cont’d</a:t>
            </a:r>
            <a:endParaRPr lang="en-US" sz="2400" dirty="0"/>
          </a:p>
        </p:txBody>
      </p:sp>
      <p:sp>
        <p:nvSpPr>
          <p:cNvPr id="3" name="TextBox 2"/>
          <p:cNvSpPr txBox="1"/>
          <p:nvPr/>
        </p:nvSpPr>
        <p:spPr>
          <a:xfrm>
            <a:off x="442987" y="1894391"/>
            <a:ext cx="8283866" cy="4955203"/>
          </a:xfrm>
          <a:prstGeom prst="rect">
            <a:avLst/>
          </a:prstGeom>
          <a:noFill/>
        </p:spPr>
        <p:txBody>
          <a:bodyPr wrap="square" rtlCol="0">
            <a:spAutoFit/>
          </a:bodyPr>
          <a:lstStyle/>
          <a:p>
            <a:pPr>
              <a:buFont typeface="Arial"/>
              <a:buChar char="•"/>
            </a:pPr>
            <a:r>
              <a:rPr lang="en-US" sz="2800" dirty="0" smtClean="0"/>
              <a:t> </a:t>
            </a:r>
            <a:r>
              <a:rPr lang="en-US" sz="3200" dirty="0" smtClean="0"/>
              <a:t>Respect the opinions of others. </a:t>
            </a:r>
          </a:p>
          <a:p>
            <a:pPr lvl="1">
              <a:buFont typeface="Arial"/>
              <a:buChar char="•"/>
            </a:pPr>
            <a:r>
              <a:rPr lang="en-US" sz="3200" dirty="0" smtClean="0"/>
              <a:t>    Listen when others are speaking. </a:t>
            </a:r>
          </a:p>
          <a:p>
            <a:pPr lvl="1">
              <a:buFont typeface="Arial"/>
              <a:buChar char="•"/>
            </a:pPr>
            <a:r>
              <a:rPr lang="en-US" sz="3200" dirty="0" smtClean="0"/>
              <a:t>    Make comments that will advance the 	discussion.</a:t>
            </a:r>
          </a:p>
          <a:p>
            <a:pPr lvl="2">
              <a:buFont typeface="Arial"/>
              <a:buChar char="•"/>
            </a:pPr>
            <a:r>
              <a:rPr lang="en-US" sz="3200" dirty="0" smtClean="0"/>
              <a:t>   Connect back to the text. </a:t>
            </a:r>
          </a:p>
          <a:p>
            <a:pPr lvl="2">
              <a:buFont typeface="Arial"/>
              <a:buChar char="•"/>
            </a:pPr>
            <a:r>
              <a:rPr lang="en-US" sz="3200" dirty="0" smtClean="0"/>
              <a:t>   </a:t>
            </a:r>
            <a:r>
              <a:rPr lang="en-US" sz="3200" b="1" dirty="0" smtClean="0"/>
              <a:t>Connect back to what others have said 	(agree, disagree, add to). </a:t>
            </a:r>
          </a:p>
          <a:p>
            <a:pPr lvl="2">
              <a:buFont typeface="Arial"/>
              <a:buChar char="•"/>
            </a:pPr>
            <a:r>
              <a:rPr lang="en-US" sz="3200" dirty="0" smtClean="0"/>
              <a:t>   Share an opinion (text to self, text to 	world).  </a:t>
            </a:r>
          </a:p>
          <a:p>
            <a:r>
              <a:rPr lang="en-US" sz="2800" dirty="0" smtClean="0"/>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9167" y="295833"/>
            <a:ext cx="7583488" cy="1143000"/>
          </a:xfrm>
        </p:spPr>
        <p:txBody>
          <a:bodyPr>
            <a:normAutofit fontScale="90000"/>
          </a:bodyPr>
          <a:lstStyle/>
          <a:p>
            <a:r>
              <a:rPr lang="en-US" sz="4800" dirty="0" smtClean="0">
                <a:solidFill>
                  <a:schemeClr val="accent5">
                    <a:lumMod val="50000"/>
                  </a:schemeClr>
                </a:solidFill>
                <a:effectLst>
                  <a:outerShdw blurRad="50800" dist="38100" dir="2700000">
                    <a:srgbClr val="000000">
                      <a:alpha val="43000"/>
                    </a:srgbClr>
                  </a:outerShdw>
                </a:effectLst>
              </a:rPr>
              <a:t>Connecting/Transitioning Methods</a:t>
            </a:r>
            <a:endParaRPr lang="en-US" sz="4800" dirty="0">
              <a:solidFill>
                <a:schemeClr val="accent5">
                  <a:lumMod val="50000"/>
                </a:schemeClr>
              </a:solidFill>
              <a:effectLst>
                <a:outerShdw blurRad="50800" dist="38100" dir="2700000">
                  <a:srgbClr val="000000">
                    <a:alpha val="43000"/>
                  </a:srgbClr>
                </a:outerShdw>
              </a:effectLst>
            </a:endParaRPr>
          </a:p>
        </p:txBody>
      </p:sp>
      <p:sp>
        <p:nvSpPr>
          <p:cNvPr id="3" name="TextBox 2"/>
          <p:cNvSpPr txBox="1"/>
          <p:nvPr/>
        </p:nvSpPr>
        <p:spPr>
          <a:xfrm>
            <a:off x="549241" y="1853398"/>
            <a:ext cx="8152792" cy="4431983"/>
          </a:xfrm>
          <a:prstGeom prst="rect">
            <a:avLst/>
          </a:prstGeom>
          <a:noFill/>
        </p:spPr>
        <p:txBody>
          <a:bodyPr wrap="square" rtlCol="0">
            <a:spAutoFit/>
          </a:bodyPr>
          <a:lstStyle/>
          <a:p>
            <a:r>
              <a:rPr lang="en-US" sz="2400" dirty="0" smtClean="0"/>
              <a:t>How to connect to previous speakers:  </a:t>
            </a:r>
          </a:p>
          <a:p>
            <a:pPr lvl="0">
              <a:buFont typeface="Arial"/>
              <a:buChar char="•"/>
            </a:pPr>
            <a:r>
              <a:rPr lang="en-US" sz="2400" dirty="0" smtClean="0"/>
              <a:t>     I want to build on. . .</a:t>
            </a:r>
          </a:p>
          <a:p>
            <a:pPr lvl="0">
              <a:buFont typeface="Arial"/>
              <a:buChar char="•"/>
            </a:pPr>
            <a:r>
              <a:rPr lang="en-US" sz="2400" dirty="0" smtClean="0"/>
              <a:t>     I want to connect my thoughts to. . .</a:t>
            </a:r>
          </a:p>
          <a:p>
            <a:pPr lvl="0">
              <a:buFont typeface="Arial"/>
              <a:buChar char="•"/>
            </a:pPr>
            <a:r>
              <a:rPr lang="en-US" sz="2400" dirty="0" smtClean="0"/>
              <a:t>     I agree/disagree with. . . because </a:t>
            </a:r>
          </a:p>
          <a:p>
            <a:pPr lvl="0">
              <a:buFont typeface="Arial"/>
              <a:buChar char="•"/>
            </a:pPr>
            <a:r>
              <a:rPr lang="en-US" sz="2400" dirty="0" smtClean="0"/>
              <a:t>     I have a question about what Cameron said earlier;   	“Cameron, 	you said. . .”.  Did you mean. . .? </a:t>
            </a:r>
          </a:p>
          <a:p>
            <a:pPr lvl="0">
              <a:buFont typeface="Arial"/>
              <a:buChar char="•"/>
            </a:pPr>
            <a:r>
              <a:rPr lang="en-US" sz="2400" dirty="0" smtClean="0"/>
              <a:t>     I’ve changed my mind about ____ based on what ____ or 	what was stated in the text. </a:t>
            </a:r>
          </a:p>
          <a:p>
            <a:pPr lvl="0">
              <a:buFont typeface="Arial"/>
              <a:buChar char="•"/>
            </a:pPr>
            <a:r>
              <a:rPr lang="en-US" sz="2400" dirty="0" smtClean="0"/>
              <a:t>     Based on the time this was written. . . </a:t>
            </a:r>
          </a:p>
          <a:p>
            <a:pPr lvl="0">
              <a:buFont typeface="Arial"/>
              <a:buChar char="•"/>
            </a:pPr>
            <a:r>
              <a:rPr lang="en-US" sz="2400" dirty="0" smtClean="0"/>
              <a:t>     I think the speaker was trying to say. . . (or)  Emily said. . . I 	think/wonder if she meant. .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 name="Group 5"/>
          <p:cNvGrpSpPr>
            <a:grpSpLocks/>
          </p:cNvGrpSpPr>
          <p:nvPr/>
        </p:nvGrpSpPr>
        <p:grpSpPr bwMode="auto">
          <a:xfrm>
            <a:off x="3505200" y="2209800"/>
            <a:ext cx="2362200" cy="2286000"/>
            <a:chOff x="1440" y="816"/>
            <a:chExt cx="2891" cy="3346"/>
          </a:xfrm>
        </p:grpSpPr>
        <p:sp>
          <p:nvSpPr>
            <p:cNvPr id="4" name="Oval 6"/>
            <p:cNvSpPr>
              <a:spLocks noChangeArrowheads="1"/>
            </p:cNvSpPr>
            <p:nvPr/>
          </p:nvSpPr>
          <p:spPr bwMode="auto">
            <a:xfrm>
              <a:off x="1776" y="1248"/>
              <a:ext cx="2160" cy="244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pic>
          <p:nvPicPr>
            <p:cNvPr id="5" name="Picture 7"/>
            <p:cNvPicPr>
              <a:picLocks noChangeAspect="1" noChangeArrowheads="1"/>
            </p:cNvPicPr>
            <p:nvPr/>
          </p:nvPicPr>
          <p:blipFill>
            <a:blip r:embed="rId2"/>
            <a:srcRect/>
            <a:stretch>
              <a:fillRect/>
            </a:stretch>
          </p:blipFill>
          <p:spPr bwMode="auto">
            <a:xfrm>
              <a:off x="2592" y="816"/>
              <a:ext cx="347" cy="418"/>
            </a:xfrm>
            <a:prstGeom prst="rect">
              <a:avLst/>
            </a:prstGeom>
            <a:noFill/>
            <a:ln w="9525">
              <a:noFill/>
              <a:miter lim="800000"/>
              <a:headEnd/>
              <a:tailEnd/>
            </a:ln>
          </p:spPr>
        </p:pic>
        <p:pic>
          <p:nvPicPr>
            <p:cNvPr id="6" name="Picture 8"/>
            <p:cNvPicPr>
              <a:picLocks noChangeAspect="1" noChangeArrowheads="1"/>
            </p:cNvPicPr>
            <p:nvPr/>
          </p:nvPicPr>
          <p:blipFill>
            <a:blip r:embed="rId2"/>
            <a:srcRect/>
            <a:stretch>
              <a:fillRect/>
            </a:stretch>
          </p:blipFill>
          <p:spPr bwMode="auto">
            <a:xfrm>
              <a:off x="3024" y="3744"/>
              <a:ext cx="347" cy="418"/>
            </a:xfrm>
            <a:prstGeom prst="rect">
              <a:avLst/>
            </a:prstGeom>
            <a:noFill/>
            <a:ln w="9525">
              <a:noFill/>
              <a:miter lim="800000"/>
              <a:headEnd/>
              <a:tailEnd/>
            </a:ln>
          </p:spPr>
        </p:pic>
        <p:pic>
          <p:nvPicPr>
            <p:cNvPr id="7" name="Picture 9"/>
            <p:cNvPicPr>
              <a:picLocks noChangeAspect="1" noChangeArrowheads="1"/>
            </p:cNvPicPr>
            <p:nvPr/>
          </p:nvPicPr>
          <p:blipFill>
            <a:blip r:embed="rId2"/>
            <a:srcRect/>
            <a:stretch>
              <a:fillRect/>
            </a:stretch>
          </p:blipFill>
          <p:spPr bwMode="auto">
            <a:xfrm>
              <a:off x="3984" y="2496"/>
              <a:ext cx="347" cy="418"/>
            </a:xfrm>
            <a:prstGeom prst="rect">
              <a:avLst/>
            </a:prstGeom>
            <a:noFill/>
            <a:ln w="9525">
              <a:noFill/>
              <a:miter lim="800000"/>
              <a:headEnd/>
              <a:tailEnd/>
            </a:ln>
          </p:spPr>
        </p:pic>
        <p:pic>
          <p:nvPicPr>
            <p:cNvPr id="8" name="Picture 10"/>
            <p:cNvPicPr>
              <a:picLocks noChangeAspect="1" noChangeArrowheads="1"/>
            </p:cNvPicPr>
            <p:nvPr/>
          </p:nvPicPr>
          <p:blipFill>
            <a:blip r:embed="rId2"/>
            <a:srcRect/>
            <a:stretch>
              <a:fillRect/>
            </a:stretch>
          </p:blipFill>
          <p:spPr bwMode="auto">
            <a:xfrm>
              <a:off x="3456" y="1104"/>
              <a:ext cx="347" cy="418"/>
            </a:xfrm>
            <a:prstGeom prst="rect">
              <a:avLst/>
            </a:prstGeom>
            <a:noFill/>
            <a:ln w="9525">
              <a:noFill/>
              <a:miter lim="800000"/>
              <a:headEnd/>
              <a:tailEnd/>
            </a:ln>
          </p:spPr>
        </p:pic>
        <p:pic>
          <p:nvPicPr>
            <p:cNvPr id="9" name="Picture 11"/>
            <p:cNvPicPr>
              <a:picLocks noChangeAspect="1" noChangeArrowheads="1"/>
            </p:cNvPicPr>
            <p:nvPr/>
          </p:nvPicPr>
          <p:blipFill>
            <a:blip r:embed="rId2"/>
            <a:srcRect/>
            <a:stretch>
              <a:fillRect/>
            </a:stretch>
          </p:blipFill>
          <p:spPr bwMode="auto">
            <a:xfrm>
              <a:off x="1872" y="1104"/>
              <a:ext cx="347" cy="418"/>
            </a:xfrm>
            <a:prstGeom prst="rect">
              <a:avLst/>
            </a:prstGeom>
            <a:noFill/>
            <a:ln w="9525">
              <a:noFill/>
              <a:miter lim="800000"/>
              <a:headEnd/>
              <a:tailEnd/>
            </a:ln>
          </p:spPr>
        </p:pic>
        <p:pic>
          <p:nvPicPr>
            <p:cNvPr id="10" name="Picture 12"/>
            <p:cNvPicPr>
              <a:picLocks noChangeAspect="1" noChangeArrowheads="1"/>
            </p:cNvPicPr>
            <p:nvPr/>
          </p:nvPicPr>
          <p:blipFill>
            <a:blip r:embed="rId2"/>
            <a:srcRect/>
            <a:stretch>
              <a:fillRect/>
            </a:stretch>
          </p:blipFill>
          <p:spPr bwMode="auto">
            <a:xfrm>
              <a:off x="1440" y="1776"/>
              <a:ext cx="347" cy="418"/>
            </a:xfrm>
            <a:prstGeom prst="rect">
              <a:avLst/>
            </a:prstGeom>
            <a:noFill/>
            <a:ln w="9525">
              <a:noFill/>
              <a:miter lim="800000"/>
              <a:headEnd/>
              <a:tailEnd/>
            </a:ln>
          </p:spPr>
        </p:pic>
        <p:pic>
          <p:nvPicPr>
            <p:cNvPr id="11" name="Picture 13"/>
            <p:cNvPicPr>
              <a:picLocks noChangeAspect="1" noChangeArrowheads="1"/>
            </p:cNvPicPr>
            <p:nvPr/>
          </p:nvPicPr>
          <p:blipFill>
            <a:blip r:embed="rId2"/>
            <a:srcRect/>
            <a:stretch>
              <a:fillRect/>
            </a:stretch>
          </p:blipFill>
          <p:spPr bwMode="auto">
            <a:xfrm>
              <a:off x="3888" y="1776"/>
              <a:ext cx="347" cy="418"/>
            </a:xfrm>
            <a:prstGeom prst="rect">
              <a:avLst/>
            </a:prstGeom>
            <a:noFill/>
            <a:ln w="9525">
              <a:noFill/>
              <a:miter lim="800000"/>
              <a:headEnd/>
              <a:tailEnd/>
            </a:ln>
          </p:spPr>
        </p:pic>
        <p:pic>
          <p:nvPicPr>
            <p:cNvPr id="12" name="Picture 15"/>
            <p:cNvPicPr>
              <a:picLocks noChangeAspect="1" noChangeArrowheads="1"/>
            </p:cNvPicPr>
            <p:nvPr/>
          </p:nvPicPr>
          <p:blipFill>
            <a:blip r:embed="rId2"/>
            <a:srcRect/>
            <a:stretch>
              <a:fillRect/>
            </a:stretch>
          </p:blipFill>
          <p:spPr bwMode="auto">
            <a:xfrm>
              <a:off x="1920" y="3504"/>
              <a:ext cx="347" cy="418"/>
            </a:xfrm>
            <a:prstGeom prst="rect">
              <a:avLst/>
            </a:prstGeom>
            <a:noFill/>
            <a:ln w="9525">
              <a:noFill/>
              <a:miter lim="800000"/>
              <a:headEnd/>
              <a:tailEnd/>
            </a:ln>
          </p:spPr>
        </p:pic>
        <p:pic>
          <p:nvPicPr>
            <p:cNvPr id="13" name="Picture 16"/>
            <p:cNvPicPr>
              <a:picLocks noChangeAspect="1" noChangeArrowheads="1"/>
            </p:cNvPicPr>
            <p:nvPr/>
          </p:nvPicPr>
          <p:blipFill>
            <a:blip r:embed="rId2"/>
            <a:srcRect/>
            <a:stretch>
              <a:fillRect/>
            </a:stretch>
          </p:blipFill>
          <p:spPr bwMode="auto">
            <a:xfrm>
              <a:off x="1488" y="2688"/>
              <a:ext cx="347" cy="418"/>
            </a:xfrm>
            <a:prstGeom prst="rect">
              <a:avLst/>
            </a:prstGeom>
            <a:noFill/>
            <a:ln w="9525">
              <a:noFill/>
              <a:miter lim="800000"/>
              <a:headEnd/>
              <a:tailEnd/>
            </a:ln>
          </p:spPr>
        </p:pic>
      </p:grpSp>
      <p:grpSp>
        <p:nvGrpSpPr>
          <p:cNvPr id="14" name="Group 40"/>
          <p:cNvGrpSpPr>
            <a:grpSpLocks/>
          </p:cNvGrpSpPr>
          <p:nvPr/>
        </p:nvGrpSpPr>
        <p:grpSpPr bwMode="auto">
          <a:xfrm>
            <a:off x="3200400" y="2057400"/>
            <a:ext cx="2971800" cy="2590800"/>
            <a:chOff x="1296" y="576"/>
            <a:chExt cx="2928" cy="3216"/>
          </a:xfrm>
        </p:grpSpPr>
        <p:grpSp>
          <p:nvGrpSpPr>
            <p:cNvPr id="15" name="Group 34"/>
            <p:cNvGrpSpPr>
              <a:grpSpLocks/>
            </p:cNvGrpSpPr>
            <p:nvPr/>
          </p:nvGrpSpPr>
          <p:grpSpPr bwMode="auto">
            <a:xfrm>
              <a:off x="1296" y="576"/>
              <a:ext cx="2928" cy="1104"/>
              <a:chOff x="1296" y="576"/>
              <a:chExt cx="2928" cy="1104"/>
            </a:xfrm>
          </p:grpSpPr>
          <p:sp>
            <p:nvSpPr>
              <p:cNvPr id="22" name="Line 22"/>
              <p:cNvSpPr>
                <a:spLocks noChangeShapeType="1"/>
              </p:cNvSpPr>
              <p:nvPr/>
            </p:nvSpPr>
            <p:spPr bwMode="auto">
              <a:xfrm flipV="1">
                <a:off x="1296" y="576"/>
                <a:ext cx="672" cy="1104"/>
              </a:xfrm>
              <a:prstGeom prst="line">
                <a:avLst/>
              </a:prstGeom>
              <a:noFill/>
              <a:ln w="76200">
                <a:solidFill>
                  <a:schemeClr val="tx1"/>
                </a:solidFill>
                <a:round/>
                <a:headEnd/>
                <a:tailEnd/>
              </a:ln>
            </p:spPr>
            <p:txBody>
              <a:bodyPr wrap="none" anchor="ctr">
                <a:prstTxWarp prst="textNoShape">
                  <a:avLst/>
                </a:prstTxWarp>
              </a:bodyPr>
              <a:lstStyle/>
              <a:p>
                <a:endParaRPr lang="en-US"/>
              </a:p>
            </p:txBody>
          </p:sp>
          <p:sp>
            <p:nvSpPr>
              <p:cNvPr id="23" name="Line 27"/>
              <p:cNvSpPr>
                <a:spLocks noChangeShapeType="1"/>
              </p:cNvSpPr>
              <p:nvPr/>
            </p:nvSpPr>
            <p:spPr bwMode="auto">
              <a:xfrm>
                <a:off x="1968" y="576"/>
                <a:ext cx="1680" cy="0"/>
              </a:xfrm>
              <a:prstGeom prst="line">
                <a:avLst/>
              </a:prstGeom>
              <a:noFill/>
              <a:ln w="76200">
                <a:solidFill>
                  <a:schemeClr val="tx1"/>
                </a:solidFill>
                <a:round/>
                <a:headEnd/>
                <a:tailEnd/>
              </a:ln>
            </p:spPr>
            <p:txBody>
              <a:bodyPr wrap="none" anchor="ctr">
                <a:prstTxWarp prst="textNoShape">
                  <a:avLst/>
                </a:prstTxWarp>
              </a:bodyPr>
              <a:lstStyle/>
              <a:p>
                <a:endParaRPr lang="en-US"/>
              </a:p>
            </p:txBody>
          </p:sp>
          <p:sp>
            <p:nvSpPr>
              <p:cNvPr id="24" name="Line 28"/>
              <p:cNvSpPr>
                <a:spLocks noChangeShapeType="1"/>
              </p:cNvSpPr>
              <p:nvPr/>
            </p:nvSpPr>
            <p:spPr bwMode="auto">
              <a:xfrm rot="5400000" flipV="1">
                <a:off x="3408" y="816"/>
                <a:ext cx="1056" cy="576"/>
              </a:xfrm>
              <a:prstGeom prst="line">
                <a:avLst/>
              </a:prstGeom>
              <a:noFill/>
              <a:ln w="76200">
                <a:solidFill>
                  <a:schemeClr val="tx1"/>
                </a:solidFill>
                <a:round/>
                <a:headEnd/>
                <a:tailEnd/>
              </a:ln>
            </p:spPr>
            <p:txBody>
              <a:bodyPr wrap="none" anchor="ctr">
                <a:prstTxWarp prst="textNoShape">
                  <a:avLst/>
                </a:prstTxWarp>
              </a:bodyPr>
              <a:lstStyle/>
              <a:p>
                <a:endParaRPr lang="en-US"/>
              </a:p>
            </p:txBody>
          </p:sp>
        </p:grpSp>
        <p:sp>
          <p:nvSpPr>
            <p:cNvPr id="16" name="Line 29"/>
            <p:cNvSpPr>
              <a:spLocks noChangeShapeType="1"/>
            </p:cNvSpPr>
            <p:nvPr/>
          </p:nvSpPr>
          <p:spPr bwMode="auto">
            <a:xfrm>
              <a:off x="4224" y="1632"/>
              <a:ext cx="0" cy="1056"/>
            </a:xfrm>
            <a:prstGeom prst="line">
              <a:avLst/>
            </a:prstGeom>
            <a:noFill/>
            <a:ln w="76200">
              <a:solidFill>
                <a:schemeClr val="tx1"/>
              </a:solidFill>
              <a:round/>
              <a:headEnd/>
              <a:tailEnd/>
            </a:ln>
          </p:spPr>
          <p:txBody>
            <a:bodyPr wrap="none" anchor="ctr">
              <a:prstTxWarp prst="textNoShape">
                <a:avLst/>
              </a:prstTxWarp>
            </a:bodyPr>
            <a:lstStyle/>
            <a:p>
              <a:endParaRPr lang="en-US"/>
            </a:p>
          </p:txBody>
        </p:sp>
        <p:grpSp>
          <p:nvGrpSpPr>
            <p:cNvPr id="17" name="Group 35"/>
            <p:cNvGrpSpPr>
              <a:grpSpLocks/>
            </p:cNvGrpSpPr>
            <p:nvPr/>
          </p:nvGrpSpPr>
          <p:grpSpPr bwMode="auto">
            <a:xfrm flipH="1" flipV="1">
              <a:off x="1296" y="2688"/>
              <a:ext cx="2928" cy="1104"/>
              <a:chOff x="1296" y="576"/>
              <a:chExt cx="2928" cy="1104"/>
            </a:xfrm>
          </p:grpSpPr>
          <p:sp>
            <p:nvSpPr>
              <p:cNvPr id="19" name="Line 36"/>
              <p:cNvSpPr>
                <a:spLocks noChangeShapeType="1"/>
              </p:cNvSpPr>
              <p:nvPr/>
            </p:nvSpPr>
            <p:spPr bwMode="auto">
              <a:xfrm flipV="1">
                <a:off x="1296" y="576"/>
                <a:ext cx="672" cy="1104"/>
              </a:xfrm>
              <a:prstGeom prst="line">
                <a:avLst/>
              </a:prstGeom>
              <a:noFill/>
              <a:ln w="76200">
                <a:solidFill>
                  <a:schemeClr val="tx1"/>
                </a:solidFill>
                <a:round/>
                <a:headEnd/>
                <a:tailEnd/>
              </a:ln>
            </p:spPr>
            <p:txBody>
              <a:bodyPr wrap="none" anchor="ctr">
                <a:prstTxWarp prst="textNoShape">
                  <a:avLst/>
                </a:prstTxWarp>
              </a:bodyPr>
              <a:lstStyle/>
              <a:p>
                <a:endParaRPr lang="en-US"/>
              </a:p>
            </p:txBody>
          </p:sp>
          <p:sp>
            <p:nvSpPr>
              <p:cNvPr id="20" name="Line 37"/>
              <p:cNvSpPr>
                <a:spLocks noChangeShapeType="1"/>
              </p:cNvSpPr>
              <p:nvPr/>
            </p:nvSpPr>
            <p:spPr bwMode="auto">
              <a:xfrm>
                <a:off x="1968" y="576"/>
                <a:ext cx="1680" cy="0"/>
              </a:xfrm>
              <a:prstGeom prst="line">
                <a:avLst/>
              </a:prstGeom>
              <a:noFill/>
              <a:ln w="76200">
                <a:solidFill>
                  <a:schemeClr val="tx1"/>
                </a:solidFill>
                <a:round/>
                <a:headEnd/>
                <a:tailEnd/>
              </a:ln>
            </p:spPr>
            <p:txBody>
              <a:bodyPr wrap="none" anchor="ctr">
                <a:prstTxWarp prst="textNoShape">
                  <a:avLst/>
                </a:prstTxWarp>
              </a:bodyPr>
              <a:lstStyle/>
              <a:p>
                <a:endParaRPr lang="en-US"/>
              </a:p>
            </p:txBody>
          </p:sp>
          <p:sp>
            <p:nvSpPr>
              <p:cNvPr id="21" name="Line 38"/>
              <p:cNvSpPr>
                <a:spLocks noChangeShapeType="1"/>
              </p:cNvSpPr>
              <p:nvPr/>
            </p:nvSpPr>
            <p:spPr bwMode="auto">
              <a:xfrm rot="5400000" flipV="1">
                <a:off x="3408" y="816"/>
                <a:ext cx="1056" cy="576"/>
              </a:xfrm>
              <a:prstGeom prst="line">
                <a:avLst/>
              </a:prstGeom>
              <a:noFill/>
              <a:ln w="76200">
                <a:solidFill>
                  <a:schemeClr val="tx1"/>
                </a:solidFill>
                <a:round/>
                <a:headEnd/>
                <a:tailEnd/>
              </a:ln>
            </p:spPr>
            <p:txBody>
              <a:bodyPr wrap="none" anchor="ctr">
                <a:prstTxWarp prst="textNoShape">
                  <a:avLst/>
                </a:prstTxWarp>
              </a:bodyPr>
              <a:lstStyle/>
              <a:p>
                <a:endParaRPr lang="en-US"/>
              </a:p>
            </p:txBody>
          </p:sp>
        </p:grpSp>
        <p:sp>
          <p:nvSpPr>
            <p:cNvPr id="18" name="Line 39"/>
            <p:cNvSpPr>
              <a:spLocks noChangeShapeType="1"/>
            </p:cNvSpPr>
            <p:nvPr/>
          </p:nvSpPr>
          <p:spPr bwMode="auto">
            <a:xfrm>
              <a:off x="1296" y="1680"/>
              <a:ext cx="0" cy="1056"/>
            </a:xfrm>
            <a:prstGeom prst="line">
              <a:avLst/>
            </a:prstGeom>
            <a:noFill/>
            <a:ln w="76200">
              <a:solidFill>
                <a:schemeClr val="tx1"/>
              </a:solidFill>
              <a:round/>
              <a:headEnd/>
              <a:tailEnd/>
            </a:ln>
          </p:spPr>
          <p:txBody>
            <a:bodyPr wrap="none" anchor="ctr">
              <a:prstTxWarp prst="textNoShape">
                <a:avLst/>
              </a:prstTxWarp>
            </a:bodyPr>
            <a:lstStyle/>
            <a:p>
              <a:endParaRPr lang="en-US"/>
            </a:p>
          </p:txBody>
        </p:sp>
      </p:grpSp>
      <p:grpSp>
        <p:nvGrpSpPr>
          <p:cNvPr id="25" name="Group 56"/>
          <p:cNvGrpSpPr>
            <a:grpSpLocks/>
          </p:cNvGrpSpPr>
          <p:nvPr/>
        </p:nvGrpSpPr>
        <p:grpSpPr bwMode="auto">
          <a:xfrm>
            <a:off x="2590800" y="1676400"/>
            <a:ext cx="4038600" cy="3352800"/>
            <a:chOff x="1056" y="384"/>
            <a:chExt cx="3531" cy="3864"/>
          </a:xfrm>
        </p:grpSpPr>
        <p:pic>
          <p:nvPicPr>
            <p:cNvPr id="26" name="Picture 41"/>
            <p:cNvPicPr>
              <a:picLocks noChangeAspect="1" noChangeArrowheads="1"/>
            </p:cNvPicPr>
            <p:nvPr/>
          </p:nvPicPr>
          <p:blipFill>
            <a:blip r:embed="rId2"/>
            <a:srcRect/>
            <a:stretch>
              <a:fillRect/>
            </a:stretch>
          </p:blipFill>
          <p:spPr bwMode="auto">
            <a:xfrm>
              <a:off x="3984" y="3360"/>
              <a:ext cx="219" cy="264"/>
            </a:xfrm>
            <a:prstGeom prst="rect">
              <a:avLst/>
            </a:prstGeom>
            <a:noFill/>
            <a:ln w="9525">
              <a:noFill/>
              <a:miter lim="800000"/>
              <a:headEnd/>
              <a:tailEnd/>
            </a:ln>
          </p:spPr>
        </p:pic>
        <p:pic>
          <p:nvPicPr>
            <p:cNvPr id="27" name="Picture 42"/>
            <p:cNvPicPr>
              <a:picLocks noChangeAspect="1" noChangeArrowheads="1"/>
            </p:cNvPicPr>
            <p:nvPr/>
          </p:nvPicPr>
          <p:blipFill>
            <a:blip r:embed="rId2"/>
            <a:srcRect/>
            <a:stretch>
              <a:fillRect/>
            </a:stretch>
          </p:blipFill>
          <p:spPr bwMode="auto">
            <a:xfrm>
              <a:off x="1344" y="3408"/>
              <a:ext cx="219" cy="264"/>
            </a:xfrm>
            <a:prstGeom prst="rect">
              <a:avLst/>
            </a:prstGeom>
            <a:noFill/>
            <a:ln w="9525">
              <a:noFill/>
              <a:miter lim="800000"/>
              <a:headEnd/>
              <a:tailEnd/>
            </a:ln>
          </p:spPr>
        </p:pic>
        <p:pic>
          <p:nvPicPr>
            <p:cNvPr id="28" name="Picture 43"/>
            <p:cNvPicPr>
              <a:picLocks noChangeAspect="1" noChangeArrowheads="1"/>
            </p:cNvPicPr>
            <p:nvPr/>
          </p:nvPicPr>
          <p:blipFill>
            <a:blip r:embed="rId2"/>
            <a:srcRect/>
            <a:stretch>
              <a:fillRect/>
            </a:stretch>
          </p:blipFill>
          <p:spPr bwMode="auto">
            <a:xfrm>
              <a:off x="1104" y="1584"/>
              <a:ext cx="219" cy="264"/>
            </a:xfrm>
            <a:prstGeom prst="rect">
              <a:avLst/>
            </a:prstGeom>
            <a:noFill/>
            <a:ln w="9525">
              <a:noFill/>
              <a:miter lim="800000"/>
              <a:headEnd/>
              <a:tailEnd/>
            </a:ln>
          </p:spPr>
        </p:pic>
        <p:pic>
          <p:nvPicPr>
            <p:cNvPr id="29" name="Picture 44"/>
            <p:cNvPicPr>
              <a:picLocks noChangeAspect="1" noChangeArrowheads="1"/>
            </p:cNvPicPr>
            <p:nvPr/>
          </p:nvPicPr>
          <p:blipFill>
            <a:blip r:embed="rId2"/>
            <a:srcRect/>
            <a:stretch>
              <a:fillRect/>
            </a:stretch>
          </p:blipFill>
          <p:spPr bwMode="auto">
            <a:xfrm>
              <a:off x="3648" y="432"/>
              <a:ext cx="219" cy="264"/>
            </a:xfrm>
            <a:prstGeom prst="rect">
              <a:avLst/>
            </a:prstGeom>
            <a:noFill/>
            <a:ln w="9525">
              <a:noFill/>
              <a:miter lim="800000"/>
              <a:headEnd/>
              <a:tailEnd/>
            </a:ln>
          </p:spPr>
        </p:pic>
        <p:pic>
          <p:nvPicPr>
            <p:cNvPr id="30" name="Picture 45"/>
            <p:cNvPicPr>
              <a:picLocks noChangeAspect="1" noChangeArrowheads="1"/>
            </p:cNvPicPr>
            <p:nvPr/>
          </p:nvPicPr>
          <p:blipFill>
            <a:blip r:embed="rId2"/>
            <a:srcRect/>
            <a:stretch>
              <a:fillRect/>
            </a:stretch>
          </p:blipFill>
          <p:spPr bwMode="auto">
            <a:xfrm>
              <a:off x="1872" y="432"/>
              <a:ext cx="219" cy="264"/>
            </a:xfrm>
            <a:prstGeom prst="rect">
              <a:avLst/>
            </a:prstGeom>
            <a:noFill/>
            <a:ln w="9525">
              <a:noFill/>
              <a:miter lim="800000"/>
              <a:headEnd/>
              <a:tailEnd/>
            </a:ln>
          </p:spPr>
        </p:pic>
        <p:pic>
          <p:nvPicPr>
            <p:cNvPr id="31" name="Picture 46"/>
            <p:cNvPicPr>
              <a:picLocks noChangeAspect="1" noChangeArrowheads="1"/>
            </p:cNvPicPr>
            <p:nvPr/>
          </p:nvPicPr>
          <p:blipFill>
            <a:blip r:embed="rId2"/>
            <a:srcRect/>
            <a:stretch>
              <a:fillRect/>
            </a:stretch>
          </p:blipFill>
          <p:spPr bwMode="auto">
            <a:xfrm>
              <a:off x="2640" y="3984"/>
              <a:ext cx="219" cy="264"/>
            </a:xfrm>
            <a:prstGeom prst="rect">
              <a:avLst/>
            </a:prstGeom>
            <a:noFill/>
            <a:ln w="9525">
              <a:noFill/>
              <a:miter lim="800000"/>
              <a:headEnd/>
              <a:tailEnd/>
            </a:ln>
          </p:spPr>
        </p:pic>
        <p:pic>
          <p:nvPicPr>
            <p:cNvPr id="32" name="Picture 47"/>
            <p:cNvPicPr>
              <a:picLocks noChangeAspect="1" noChangeArrowheads="1"/>
            </p:cNvPicPr>
            <p:nvPr/>
          </p:nvPicPr>
          <p:blipFill>
            <a:blip r:embed="rId2"/>
            <a:srcRect/>
            <a:stretch>
              <a:fillRect/>
            </a:stretch>
          </p:blipFill>
          <p:spPr bwMode="auto">
            <a:xfrm>
              <a:off x="1104" y="2832"/>
              <a:ext cx="219" cy="264"/>
            </a:xfrm>
            <a:prstGeom prst="rect">
              <a:avLst/>
            </a:prstGeom>
            <a:noFill/>
            <a:ln w="9525">
              <a:noFill/>
              <a:miter lim="800000"/>
              <a:headEnd/>
              <a:tailEnd/>
            </a:ln>
          </p:spPr>
        </p:pic>
        <p:pic>
          <p:nvPicPr>
            <p:cNvPr id="33" name="Picture 48"/>
            <p:cNvPicPr>
              <a:picLocks noChangeAspect="1" noChangeArrowheads="1"/>
            </p:cNvPicPr>
            <p:nvPr/>
          </p:nvPicPr>
          <p:blipFill>
            <a:blip r:embed="rId2"/>
            <a:srcRect/>
            <a:stretch>
              <a:fillRect/>
            </a:stretch>
          </p:blipFill>
          <p:spPr bwMode="auto">
            <a:xfrm>
              <a:off x="1488" y="912"/>
              <a:ext cx="219" cy="264"/>
            </a:xfrm>
            <a:prstGeom prst="rect">
              <a:avLst/>
            </a:prstGeom>
            <a:noFill/>
            <a:ln w="9525">
              <a:noFill/>
              <a:miter lim="800000"/>
              <a:headEnd/>
              <a:tailEnd/>
            </a:ln>
          </p:spPr>
        </p:pic>
        <p:pic>
          <p:nvPicPr>
            <p:cNvPr id="34" name="Picture 49"/>
            <p:cNvPicPr>
              <a:picLocks noChangeAspect="1" noChangeArrowheads="1"/>
            </p:cNvPicPr>
            <p:nvPr/>
          </p:nvPicPr>
          <p:blipFill>
            <a:blip r:embed="rId2"/>
            <a:srcRect/>
            <a:stretch>
              <a:fillRect/>
            </a:stretch>
          </p:blipFill>
          <p:spPr bwMode="auto">
            <a:xfrm>
              <a:off x="3552" y="3936"/>
              <a:ext cx="219" cy="264"/>
            </a:xfrm>
            <a:prstGeom prst="rect">
              <a:avLst/>
            </a:prstGeom>
            <a:noFill/>
            <a:ln w="9525">
              <a:noFill/>
              <a:miter lim="800000"/>
              <a:headEnd/>
              <a:tailEnd/>
            </a:ln>
          </p:spPr>
        </p:pic>
        <p:pic>
          <p:nvPicPr>
            <p:cNvPr id="35" name="Picture 50"/>
            <p:cNvPicPr>
              <a:picLocks noChangeAspect="1" noChangeArrowheads="1"/>
            </p:cNvPicPr>
            <p:nvPr/>
          </p:nvPicPr>
          <p:blipFill>
            <a:blip r:embed="rId2"/>
            <a:srcRect/>
            <a:stretch>
              <a:fillRect/>
            </a:stretch>
          </p:blipFill>
          <p:spPr bwMode="auto">
            <a:xfrm>
              <a:off x="2688" y="384"/>
              <a:ext cx="219" cy="264"/>
            </a:xfrm>
            <a:prstGeom prst="rect">
              <a:avLst/>
            </a:prstGeom>
            <a:noFill/>
            <a:ln w="9525">
              <a:noFill/>
              <a:miter lim="800000"/>
              <a:headEnd/>
              <a:tailEnd/>
            </a:ln>
          </p:spPr>
        </p:pic>
        <p:pic>
          <p:nvPicPr>
            <p:cNvPr id="36" name="Picture 51"/>
            <p:cNvPicPr>
              <a:picLocks noChangeAspect="1" noChangeArrowheads="1"/>
            </p:cNvPicPr>
            <p:nvPr/>
          </p:nvPicPr>
          <p:blipFill>
            <a:blip r:embed="rId2"/>
            <a:srcRect/>
            <a:stretch>
              <a:fillRect/>
            </a:stretch>
          </p:blipFill>
          <p:spPr bwMode="auto">
            <a:xfrm>
              <a:off x="4128" y="1104"/>
              <a:ext cx="219" cy="264"/>
            </a:xfrm>
            <a:prstGeom prst="rect">
              <a:avLst/>
            </a:prstGeom>
            <a:noFill/>
            <a:ln w="9525">
              <a:noFill/>
              <a:miter lim="800000"/>
              <a:headEnd/>
              <a:tailEnd/>
            </a:ln>
          </p:spPr>
        </p:pic>
        <p:pic>
          <p:nvPicPr>
            <p:cNvPr id="37" name="Picture 52"/>
            <p:cNvPicPr>
              <a:picLocks noChangeAspect="1" noChangeArrowheads="1"/>
            </p:cNvPicPr>
            <p:nvPr/>
          </p:nvPicPr>
          <p:blipFill>
            <a:blip r:embed="rId2"/>
            <a:srcRect/>
            <a:stretch>
              <a:fillRect/>
            </a:stretch>
          </p:blipFill>
          <p:spPr bwMode="auto">
            <a:xfrm>
              <a:off x="4320" y="2784"/>
              <a:ext cx="219" cy="264"/>
            </a:xfrm>
            <a:prstGeom prst="rect">
              <a:avLst/>
            </a:prstGeom>
            <a:noFill/>
            <a:ln w="9525">
              <a:noFill/>
              <a:miter lim="800000"/>
              <a:headEnd/>
              <a:tailEnd/>
            </a:ln>
          </p:spPr>
        </p:pic>
        <p:pic>
          <p:nvPicPr>
            <p:cNvPr id="38" name="Picture 53"/>
            <p:cNvPicPr>
              <a:picLocks noChangeAspect="1" noChangeArrowheads="1"/>
            </p:cNvPicPr>
            <p:nvPr/>
          </p:nvPicPr>
          <p:blipFill>
            <a:blip r:embed="rId2"/>
            <a:srcRect/>
            <a:stretch>
              <a:fillRect/>
            </a:stretch>
          </p:blipFill>
          <p:spPr bwMode="auto">
            <a:xfrm>
              <a:off x="4368" y="2016"/>
              <a:ext cx="219" cy="264"/>
            </a:xfrm>
            <a:prstGeom prst="rect">
              <a:avLst/>
            </a:prstGeom>
            <a:noFill/>
            <a:ln w="9525">
              <a:noFill/>
              <a:miter lim="800000"/>
              <a:headEnd/>
              <a:tailEnd/>
            </a:ln>
          </p:spPr>
        </p:pic>
        <p:pic>
          <p:nvPicPr>
            <p:cNvPr id="39" name="Picture 54"/>
            <p:cNvPicPr>
              <a:picLocks noChangeAspect="1" noChangeArrowheads="1"/>
            </p:cNvPicPr>
            <p:nvPr/>
          </p:nvPicPr>
          <p:blipFill>
            <a:blip r:embed="rId2"/>
            <a:srcRect/>
            <a:stretch>
              <a:fillRect/>
            </a:stretch>
          </p:blipFill>
          <p:spPr bwMode="auto">
            <a:xfrm>
              <a:off x="1056" y="2208"/>
              <a:ext cx="219" cy="264"/>
            </a:xfrm>
            <a:prstGeom prst="rect">
              <a:avLst/>
            </a:prstGeom>
            <a:noFill/>
            <a:ln w="9525">
              <a:noFill/>
              <a:miter lim="800000"/>
              <a:headEnd/>
              <a:tailEnd/>
            </a:ln>
          </p:spPr>
        </p:pic>
        <p:pic>
          <p:nvPicPr>
            <p:cNvPr id="40" name="Picture 55"/>
            <p:cNvPicPr>
              <a:picLocks noChangeAspect="1" noChangeArrowheads="1"/>
            </p:cNvPicPr>
            <p:nvPr/>
          </p:nvPicPr>
          <p:blipFill>
            <a:blip r:embed="rId2"/>
            <a:srcRect/>
            <a:stretch>
              <a:fillRect/>
            </a:stretch>
          </p:blipFill>
          <p:spPr bwMode="auto">
            <a:xfrm>
              <a:off x="1728" y="3936"/>
              <a:ext cx="219" cy="264"/>
            </a:xfrm>
            <a:prstGeom prst="rect">
              <a:avLst/>
            </a:prstGeom>
            <a:noFill/>
            <a:ln w="9525">
              <a:noFill/>
              <a:miter lim="800000"/>
              <a:headEnd/>
              <a:tailEnd/>
            </a:ln>
          </p:spPr>
        </p:pic>
      </p:grpSp>
      <p:sp>
        <p:nvSpPr>
          <p:cNvPr id="41" name="WordArt 57"/>
          <p:cNvSpPr>
            <a:spLocks noChangeArrowheads="1" noChangeShapeType="1" noTextEdit="1"/>
          </p:cNvSpPr>
          <p:nvPr/>
        </p:nvSpPr>
        <p:spPr bwMode="auto">
          <a:xfrm>
            <a:off x="2514600" y="457200"/>
            <a:ext cx="3864318" cy="846667"/>
          </a:xfrm>
          <a:prstGeom prst="rect">
            <a:avLst/>
          </a:prstGeom>
        </p:spPr>
        <p:txBody>
          <a:bodyPr wrap="none" fromWordArt="1">
            <a:prstTxWarp prst="textPlain">
              <a:avLst>
                <a:gd name="adj" fmla="val 50000"/>
              </a:avLst>
            </a:prstTxWarp>
          </a:bodyPr>
          <a:lstStyle/>
          <a:p>
            <a:pPr algn="ctr"/>
            <a:r>
              <a:rPr lang="en-US" sz="2800" kern="10" dirty="0" smtClean="0">
                <a:ln w="9525">
                  <a:noFill/>
                  <a:round/>
                  <a:headEnd/>
                  <a:tailEnd/>
                </a:ln>
                <a:solidFill>
                  <a:srgbClr val="336699"/>
                </a:solidFill>
                <a:effectLst>
                  <a:outerShdw blurRad="63500" dist="45791" dir="2021404" algn="ctr" rotWithShape="0">
                    <a:srgbClr val="C0C0C0"/>
                  </a:outerShdw>
                </a:effectLst>
                <a:latin typeface="Times New Roman"/>
                <a:ea typeface="Times New Roman"/>
                <a:cs typeface="Times New Roman"/>
              </a:rPr>
              <a:t>The Outside Circle </a:t>
            </a:r>
            <a:endParaRPr lang="en-US" sz="2800" kern="10" dirty="0">
              <a:ln w="9525">
                <a:noFill/>
                <a:round/>
                <a:headEnd/>
                <a:tailEnd/>
              </a:ln>
              <a:solidFill>
                <a:srgbClr val="336699"/>
              </a:solidFill>
              <a:effectLst>
                <a:outerShdw blurRad="63500" dist="45791" dir="2021404" algn="ctr" rotWithShape="0">
                  <a:srgbClr val="C0C0C0"/>
                </a:outerShdw>
              </a:effectLst>
              <a:latin typeface="Times New Roman"/>
              <a:ea typeface="Times New Roman"/>
              <a:cs typeface="Times New Roman"/>
            </a:endParaRPr>
          </a:p>
        </p:txBody>
      </p:sp>
      <p:sp>
        <p:nvSpPr>
          <p:cNvPr id="42" name="WordArt 58"/>
          <p:cNvSpPr>
            <a:spLocks noChangeArrowheads="1" noChangeShapeType="1" noTextEdit="1"/>
          </p:cNvSpPr>
          <p:nvPr/>
        </p:nvSpPr>
        <p:spPr bwMode="auto">
          <a:xfrm>
            <a:off x="2031999" y="5604932"/>
            <a:ext cx="5604933" cy="694267"/>
          </a:xfrm>
          <a:prstGeom prst="rect">
            <a:avLst/>
          </a:prstGeom>
        </p:spPr>
        <p:txBody>
          <a:bodyPr wrap="none" fromWordArt="1">
            <a:prstTxWarp prst="textPlain">
              <a:avLst>
                <a:gd name="adj" fmla="val 50000"/>
              </a:avLst>
            </a:prstTxWarp>
          </a:bodyPr>
          <a:lstStyle/>
          <a:p>
            <a:pPr algn="ctr"/>
            <a:r>
              <a:rPr lang="en-US" sz="2800" kern="10" dirty="0" smtClean="0">
                <a:ln w="9525">
                  <a:noFill/>
                  <a:round/>
                  <a:headEnd/>
                  <a:tailEnd/>
                </a:ln>
                <a:solidFill>
                  <a:srgbClr val="336699"/>
                </a:solidFill>
                <a:effectLst>
                  <a:outerShdw blurRad="63500" dist="45791" dir="2021404" algn="ctr" rotWithShape="0">
                    <a:srgbClr val="C0C0C0"/>
                  </a:outerShdw>
                </a:effectLst>
                <a:latin typeface="Times New Roman"/>
                <a:ea typeface="Times New Roman"/>
                <a:cs typeface="Times New Roman"/>
              </a:rPr>
              <a:t>Listeners/Recorders</a:t>
            </a:r>
            <a:endParaRPr lang="en-US" sz="2800" kern="10" dirty="0">
              <a:ln w="9525">
                <a:noFill/>
                <a:round/>
                <a:headEnd/>
                <a:tailEnd/>
              </a:ln>
              <a:solidFill>
                <a:srgbClr val="336699"/>
              </a:solidFill>
              <a:effectLst>
                <a:outerShdw blurRad="63500" dist="45791" dir="2021404" algn="ctr" rotWithShape="0">
                  <a:srgbClr val="C0C0C0"/>
                </a:outerShdw>
              </a:effectLst>
              <a:latin typeface="Times New Roman"/>
              <a:ea typeface="Times New Roman"/>
              <a:cs typeface="Times New Roman"/>
            </a:endParaRPr>
          </a:p>
        </p:txBody>
      </p:sp>
      <p:sp>
        <p:nvSpPr>
          <p:cNvPr id="43" name="TextBox 45"/>
          <p:cNvSpPr txBox="1">
            <a:spLocks noChangeArrowheads="1"/>
          </p:cNvSpPr>
          <p:nvPr/>
        </p:nvSpPr>
        <p:spPr bwMode="auto">
          <a:xfrm>
            <a:off x="5257800" y="3962400"/>
            <a:ext cx="533400" cy="338138"/>
          </a:xfrm>
          <a:prstGeom prst="rect">
            <a:avLst/>
          </a:prstGeom>
          <a:noFill/>
          <a:ln w="9525">
            <a:noFill/>
            <a:miter lim="800000"/>
            <a:headEnd/>
            <a:tailEnd/>
          </a:ln>
        </p:spPr>
        <p:txBody>
          <a:bodyPr>
            <a:prstTxWarp prst="textNoShape">
              <a:avLst/>
            </a:prstTxWarp>
            <a:spAutoFit/>
          </a:bodyPr>
          <a:lstStyle/>
          <a:p>
            <a:pPr algn="ctr"/>
            <a:r>
              <a:rPr lang="en-US" sz="800"/>
              <a:t>Hot Seat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heel(4)">
                                      <p:cBhvr>
                                        <p:cTn id="15"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480584" y="497672"/>
            <a:ext cx="8032646" cy="707886"/>
          </a:xfrm>
          <a:prstGeom prst="rect">
            <a:avLst/>
          </a:prstGeom>
          <a:noFill/>
        </p:spPr>
        <p:txBody>
          <a:bodyPr wrap="square" rtlCol="0">
            <a:spAutoFit/>
          </a:bodyPr>
          <a:lstStyle/>
          <a:p>
            <a:r>
              <a:rPr lang="en-US" sz="4000" dirty="0" smtClean="0">
                <a:solidFill>
                  <a:schemeClr val="accent5">
                    <a:lumMod val="50000"/>
                  </a:schemeClr>
                </a:solidFill>
                <a:effectLst>
                  <a:outerShdw blurRad="50800" dist="38100" dir="2700000">
                    <a:srgbClr val="000000">
                      <a:alpha val="43000"/>
                    </a:srgbClr>
                  </a:outerShdw>
                </a:effectLst>
              </a:rPr>
              <a:t>The Outer Circle </a:t>
            </a:r>
          </a:p>
        </p:txBody>
      </p:sp>
      <p:sp>
        <p:nvSpPr>
          <p:cNvPr id="4" name="TextBox 3"/>
          <p:cNvSpPr txBox="1"/>
          <p:nvPr/>
        </p:nvSpPr>
        <p:spPr>
          <a:xfrm>
            <a:off x="480584" y="791964"/>
            <a:ext cx="8255776" cy="5693867"/>
          </a:xfrm>
          <a:prstGeom prst="rect">
            <a:avLst/>
          </a:prstGeom>
          <a:noFill/>
        </p:spPr>
        <p:txBody>
          <a:bodyPr wrap="square" rtlCol="0">
            <a:spAutoFit/>
          </a:bodyPr>
          <a:lstStyle/>
          <a:p>
            <a:endParaRPr lang="en-US" sz="2800" dirty="0" smtClean="0"/>
          </a:p>
          <a:p>
            <a:r>
              <a:rPr lang="en-US" sz="2800" dirty="0" smtClean="0"/>
              <a:t>Outer Circle members’ primary responsibility is to listen, take notes, and record partner responses</a:t>
            </a:r>
          </a:p>
          <a:p>
            <a:pPr lvl="1">
              <a:buFont typeface="Arial"/>
              <a:buChar char="•"/>
            </a:pPr>
            <a:r>
              <a:rPr lang="en-US" sz="2800" dirty="0" smtClean="0"/>
              <a:t>When your partner speaks, a tally mark needs to be placed on the rubric </a:t>
            </a:r>
          </a:p>
          <a:p>
            <a:pPr lvl="1">
              <a:buFont typeface="Arial"/>
              <a:buChar char="•"/>
            </a:pPr>
            <a:r>
              <a:rPr lang="en-US" sz="2800" dirty="0" smtClean="0"/>
              <a:t>When your partner is NOT speaking, other notes need to be completed </a:t>
            </a:r>
          </a:p>
          <a:p>
            <a:pPr lvl="1">
              <a:buFont typeface="Arial"/>
              <a:buChar char="•"/>
            </a:pPr>
            <a:r>
              <a:rPr lang="en-US" sz="2800" dirty="0" smtClean="0"/>
              <a:t>During half time, all the information will be shared with your partner to help them improve for the second half of the seminar, focusing on the partner’s goals </a:t>
            </a:r>
          </a:p>
          <a:p>
            <a:pPr lvl="1">
              <a:buFont typeface="Arial"/>
              <a:buChar char="•"/>
            </a:pPr>
            <a:r>
              <a:rPr lang="en-US" sz="2800" dirty="0" smtClean="0"/>
              <a:t>The outer circle will hold to the same standards of respect as the outer circle</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516334" y="376814"/>
            <a:ext cx="8052023" cy="3970318"/>
          </a:xfrm>
          <a:prstGeom prst="rect">
            <a:avLst/>
          </a:prstGeom>
          <a:noFill/>
        </p:spPr>
        <p:txBody>
          <a:bodyPr wrap="square" rtlCol="0">
            <a:spAutoFit/>
          </a:bodyPr>
          <a:lstStyle/>
          <a:p>
            <a:pPr lvl="1"/>
            <a:r>
              <a:rPr lang="en-US" sz="2800" dirty="0" smtClean="0">
                <a:solidFill>
                  <a:schemeClr val="accent5">
                    <a:lumMod val="50000"/>
                  </a:schemeClr>
                </a:solidFill>
                <a:effectLst>
                  <a:outerShdw blurRad="50800" dist="38100" dir="2700000">
                    <a:srgbClr val="000000">
                      <a:alpha val="43000"/>
                    </a:srgbClr>
                  </a:outerShdw>
                </a:effectLst>
              </a:rPr>
              <a:t>Other Roles</a:t>
            </a:r>
            <a:endParaRPr lang="en-US" sz="2800" dirty="0" smtClean="0"/>
          </a:p>
          <a:p>
            <a:pPr lvl="1">
              <a:buFont typeface="Arial"/>
              <a:buChar char="•"/>
            </a:pPr>
            <a:r>
              <a:rPr lang="en-US" sz="2800" dirty="0" smtClean="0"/>
              <a:t>	Transition Tracker </a:t>
            </a:r>
          </a:p>
          <a:p>
            <a:pPr lvl="1">
              <a:buFont typeface="Arial"/>
              <a:buChar char="•"/>
            </a:pPr>
            <a:r>
              <a:rPr lang="en-US" sz="2800" dirty="0" smtClean="0"/>
              <a:t>     Quote Tracker </a:t>
            </a:r>
          </a:p>
          <a:p>
            <a:pPr lvl="1">
              <a:buFont typeface="Arial"/>
              <a:buChar char="•"/>
            </a:pPr>
            <a:r>
              <a:rPr lang="en-US" sz="2800" dirty="0" smtClean="0"/>
              <a:t>     Tally Keeper (who is speaking and how many times)</a:t>
            </a:r>
          </a:p>
          <a:p>
            <a:pPr lvl="1">
              <a:buFont typeface="Arial"/>
              <a:buChar char="•"/>
            </a:pPr>
            <a:r>
              <a:rPr lang="en-US" sz="2800" dirty="0" smtClean="0"/>
              <a:t>“Big Idea” tracker </a:t>
            </a:r>
          </a:p>
          <a:p>
            <a:pPr lvl="1"/>
            <a:endParaRPr lang="en-US" sz="2800" dirty="0" smtClean="0"/>
          </a:p>
          <a:p>
            <a:pPr lvl="1"/>
            <a:r>
              <a:rPr lang="en-US" sz="2800" dirty="0" smtClean="0"/>
              <a:t>Each of these roles will “share out” findings and offer suggestions during half time   </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6183" y="295833"/>
            <a:ext cx="7583488" cy="1143000"/>
          </a:xfrm>
        </p:spPr>
        <p:txBody>
          <a:bodyPr>
            <a:normAutofit/>
          </a:bodyPr>
          <a:lstStyle/>
          <a:p>
            <a:r>
              <a:rPr lang="en-US" sz="4800" dirty="0" smtClean="0">
                <a:solidFill>
                  <a:schemeClr val="accent5">
                    <a:lumMod val="50000"/>
                  </a:schemeClr>
                </a:solidFill>
                <a:effectLst>
                  <a:outerShdw blurRad="50800" dist="38100" dir="2700000">
                    <a:srgbClr val="000000">
                      <a:alpha val="43000"/>
                    </a:srgbClr>
                  </a:outerShdw>
                </a:effectLst>
              </a:rPr>
              <a:t>Final Thoughts </a:t>
            </a:r>
            <a:endParaRPr lang="en-US" sz="4800" dirty="0">
              <a:solidFill>
                <a:schemeClr val="accent5">
                  <a:lumMod val="50000"/>
                </a:schemeClr>
              </a:solidFill>
              <a:effectLst>
                <a:outerShdw blurRad="50800" dist="38100" dir="2700000">
                  <a:srgbClr val="000000">
                    <a:alpha val="43000"/>
                  </a:srgbClr>
                </a:outerShdw>
              </a:effectLst>
            </a:endParaRPr>
          </a:p>
        </p:txBody>
      </p:sp>
      <p:sp>
        <p:nvSpPr>
          <p:cNvPr id="3" name="TextBox 2"/>
          <p:cNvSpPr txBox="1"/>
          <p:nvPr/>
        </p:nvSpPr>
        <p:spPr>
          <a:xfrm>
            <a:off x="436183" y="1819076"/>
            <a:ext cx="8231522" cy="5786200"/>
          </a:xfrm>
          <a:prstGeom prst="rect">
            <a:avLst/>
          </a:prstGeom>
          <a:noFill/>
        </p:spPr>
        <p:txBody>
          <a:bodyPr wrap="square" rtlCol="0">
            <a:spAutoFit/>
          </a:bodyPr>
          <a:lstStyle/>
          <a:p>
            <a:pPr>
              <a:buFont typeface="Arial"/>
              <a:buChar char="•"/>
            </a:pPr>
            <a:r>
              <a:rPr lang="en-US" sz="2000" dirty="0" smtClean="0"/>
              <a:t>	Socratic Discussion is based upon the belief that students are capable of 	thinking critically without being “fed” questions and “cued” answers by 	the teacher. </a:t>
            </a:r>
          </a:p>
          <a:p>
            <a:pPr lvl="1">
              <a:buFontTx/>
              <a:buChar char="•"/>
            </a:pPr>
            <a:r>
              <a:rPr lang="en-US" sz="2000" dirty="0" smtClean="0"/>
              <a:t>        Mastery of Socratic Discussion techniques will contribute to success 	in college and careers and in effective collaboration</a:t>
            </a:r>
            <a:r>
              <a:rPr lang="en-US" sz="2000" b="1" dirty="0" smtClean="0"/>
              <a:t>.   This type of 	discourse is not about “winning”.  </a:t>
            </a:r>
            <a:r>
              <a:rPr lang="en-US" sz="2000" dirty="0" smtClean="0"/>
              <a:t>It is about advancing learning 	through respectful discourse, the </a:t>
            </a:r>
            <a:r>
              <a:rPr lang="en-US" sz="2000" b="1" i="1" dirty="0" smtClean="0"/>
              <a:t>civil</a:t>
            </a:r>
            <a:r>
              <a:rPr lang="en-US" sz="2000" dirty="0" smtClean="0"/>
              <a:t> exchange of ideas. </a:t>
            </a:r>
          </a:p>
          <a:p>
            <a:pPr lvl="1">
              <a:buFontTx/>
              <a:buChar char="•"/>
            </a:pPr>
            <a:endParaRPr lang="en-US" sz="2000" dirty="0" smtClean="0"/>
          </a:p>
          <a:p>
            <a:pPr lvl="1">
              <a:buFontTx/>
              <a:buChar char="•"/>
            </a:pPr>
            <a:r>
              <a:rPr lang="en-US" sz="2000" dirty="0" smtClean="0"/>
              <a:t>   	By listening to others, we all grow.  </a:t>
            </a:r>
          </a:p>
          <a:p>
            <a:pPr lvl="1">
              <a:buFontTx/>
              <a:buChar char="•"/>
            </a:pPr>
            <a:endParaRPr lang="en-US" sz="2000" dirty="0" smtClean="0"/>
          </a:p>
          <a:p>
            <a:pPr>
              <a:buFontTx/>
              <a:buChar char="•"/>
            </a:pPr>
            <a:r>
              <a:rPr lang="en-US" sz="2000" dirty="0" smtClean="0"/>
              <a:t>       While participating in Socratic Discussion, pay attention to the types of 	questions that further a discussion and those that stifle discussion.  	Understanding such questioning techniques will pay off in social 	situations, in job interviews, in business networking.  It’s a great life skill. </a:t>
            </a:r>
          </a:p>
          <a:p>
            <a:pPr>
              <a:buFontTx/>
              <a:buChar char="•"/>
            </a:pPr>
            <a:endParaRPr lang="en-US" dirty="0" smtClean="0"/>
          </a:p>
          <a:p>
            <a:endParaRPr lang="en-US" dirty="0" smtClean="0"/>
          </a:p>
          <a:p>
            <a:pPr lvl="1">
              <a:buFontTx/>
              <a:buChar char="•"/>
            </a:pPr>
            <a:endParaRPr lang="en-US" dirty="0" smtClean="0"/>
          </a:p>
          <a:p>
            <a:pPr>
              <a:buFontTx/>
              <a:buChar char="•"/>
            </a:pPr>
            <a:endParaRPr lang="en-US" dirty="0" smtClean="0"/>
          </a:p>
          <a:p>
            <a:pPr>
              <a:buFontTx/>
              <a:buChar cha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549241" y="453931"/>
            <a:ext cx="7929663" cy="5816978"/>
          </a:xfrm>
          <a:prstGeom prst="rect">
            <a:avLst/>
          </a:prstGeom>
        </p:spPr>
        <p:txBody>
          <a:bodyPr wrap="square">
            <a:spAutoFit/>
          </a:bodyPr>
          <a:lstStyle/>
          <a:p>
            <a:pPr algn="ctr"/>
            <a:r>
              <a:rPr lang="en-US" sz="3200" dirty="0" smtClean="0">
                <a:solidFill>
                  <a:schemeClr val="accent5">
                    <a:lumMod val="75000"/>
                  </a:schemeClr>
                </a:solidFill>
                <a:effectLst>
                  <a:outerShdw blurRad="50800" dist="38100" dir="2700000">
                    <a:srgbClr val="000000">
                      <a:alpha val="43000"/>
                    </a:srgbClr>
                  </a:outerShdw>
                </a:effectLst>
              </a:rPr>
              <a:t>Respond on Your Paper to the Following: </a:t>
            </a:r>
          </a:p>
          <a:p>
            <a:pPr lvl="1"/>
            <a:endParaRPr lang="en-US" sz="3200" dirty="0" smtClean="0">
              <a:solidFill>
                <a:schemeClr val="accent5">
                  <a:lumMod val="75000"/>
                </a:schemeClr>
              </a:solidFill>
              <a:effectLst>
                <a:outerShdw blurRad="50800" dist="38100" dir="2700000">
                  <a:srgbClr val="000000">
                    <a:alpha val="43000"/>
                  </a:srgbClr>
                </a:outerShdw>
              </a:effectLst>
            </a:endParaRPr>
          </a:p>
          <a:p>
            <a:pPr lvl="1">
              <a:buFont typeface="Arial"/>
              <a:buChar char="•"/>
            </a:pPr>
            <a:r>
              <a:rPr lang="en-US" sz="2800" dirty="0" smtClean="0"/>
              <a:t>     How is Socratic discussion different from an 	open classroom discussion or a discussion with 	my friends (e.g., “civil discourse”).</a:t>
            </a:r>
          </a:p>
          <a:p>
            <a:pPr lvl="1"/>
            <a:endParaRPr lang="en-US" sz="2800" dirty="0" smtClean="0"/>
          </a:p>
          <a:p>
            <a:pPr lvl="1">
              <a:buFont typeface="Arial"/>
              <a:buChar char="•"/>
            </a:pPr>
            <a:r>
              <a:rPr lang="en-US" sz="2800" dirty="0" smtClean="0"/>
              <a:t>     Explain what the responsibilities of the 	members of both the inner circle and the outer 	circle are. </a:t>
            </a:r>
          </a:p>
          <a:p>
            <a:pPr lvl="1">
              <a:buFont typeface="Arial"/>
              <a:buChar char="•"/>
            </a:pPr>
            <a:endParaRPr lang="en-US" sz="2800" dirty="0" smtClean="0"/>
          </a:p>
          <a:p>
            <a:pPr lvl="1">
              <a:buFont typeface="Arial"/>
              <a:buChar char="•"/>
            </a:pPr>
            <a:r>
              <a:rPr lang="en-US" sz="2800" dirty="0" smtClean="0"/>
              <a:t>     Explain what you need to do tonight in order 	to prepare for our Socratic discussion 	tomorrow.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FFFFFF"/>
      </a:dk1>
      <a:lt1>
        <a:srgbClr val="103154"/>
      </a:lt1>
      <a:dk2>
        <a:srgbClr val="0096FF"/>
      </a:dk2>
      <a:lt2>
        <a:srgbClr val="87FD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Pixel.thmx</Template>
  <TotalTime>429</TotalTime>
  <Words>1410</Words>
  <Application>Microsoft Macintosh PowerPoint</Application>
  <PresentationFormat>On-screen Show (4:3)</PresentationFormat>
  <Paragraphs>118</Paragraphs>
  <Slides>19</Slides>
  <Notes>4</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Pixel</vt:lpstr>
      <vt:lpstr>Socratic Discussion </vt:lpstr>
      <vt:lpstr>Slide 2</vt:lpstr>
      <vt:lpstr>Who was Socrates?  </vt:lpstr>
      <vt:lpstr>The Roots of Socratic Discussion</vt:lpstr>
      <vt:lpstr>Educational Theory </vt:lpstr>
      <vt:lpstr>Assessment (see rubric)</vt:lpstr>
      <vt:lpstr>How Does It Work?   </vt:lpstr>
      <vt:lpstr>Slide 8</vt:lpstr>
      <vt:lpstr>Roles and Responsibilities</vt:lpstr>
      <vt:lpstr>The Inner Circle </vt:lpstr>
      <vt:lpstr>The Inner Circle, continued</vt:lpstr>
      <vt:lpstr>The Inner Circle </vt:lpstr>
      <vt:lpstr>The Inner Circle, cont’d</vt:lpstr>
      <vt:lpstr>Connecting/Transitioning Methods</vt:lpstr>
      <vt:lpstr>Slide 15</vt:lpstr>
      <vt:lpstr>Slide 16</vt:lpstr>
      <vt:lpstr>Slide 17</vt:lpstr>
      <vt:lpstr>Final Thoughts </vt:lpstr>
      <vt:lpstr>Slide 19</vt:lpstr>
    </vt:vector>
  </TitlesOfParts>
  <Company>Pickerington Local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Socratic Discussion </dc:title>
  <dc:creator>Pickerington Local School District</dc:creator>
  <cp:lastModifiedBy>Pickerington Local School District</cp:lastModifiedBy>
  <cp:revision>81</cp:revision>
  <cp:lastPrinted>2012-11-05T17:30:42Z</cp:lastPrinted>
  <dcterms:created xsi:type="dcterms:W3CDTF">2014-01-21T15:21:30Z</dcterms:created>
  <dcterms:modified xsi:type="dcterms:W3CDTF">2014-01-21T16:07:01Z</dcterms:modified>
</cp:coreProperties>
</file>