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slides/slide9.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96" r:id="rId1"/>
  </p:sldMasterIdLst>
  <p:sldIdLst>
    <p:sldId id="256" r:id="rId2"/>
    <p:sldId id="276" r:id="rId3"/>
    <p:sldId id="257" r:id="rId4"/>
    <p:sldId id="259" r:id="rId5"/>
    <p:sldId id="260" r:id="rId6"/>
    <p:sldId id="270" r:id="rId7"/>
    <p:sldId id="261" r:id="rId8"/>
    <p:sldId id="264" r:id="rId9"/>
    <p:sldId id="279" r:id="rId10"/>
    <p:sldId id="262" r:id="rId11"/>
    <p:sldId id="263" r:id="rId12"/>
    <p:sldId id="277" r:id="rId13"/>
    <p:sldId id="278" r:id="rId14"/>
    <p:sldId id="280" r:id="rId15"/>
    <p:sldId id="281" r:id="rId16"/>
    <p:sldId id="282" r:id="rId17"/>
    <p:sldId id="28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p:cViewPr varScale="1">
        <p:scale>
          <a:sx n="76" d="100"/>
          <a:sy n="76" d="100"/>
        </p:scale>
        <p:origin x="-1280" y="-1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p>
            <a:fld id="{B1B48538-619C-43DB-B570-25D95F9E659B}" type="datetimeFigureOut">
              <a:rPr lang="en-US" smtClean="0"/>
              <a:pPr/>
              <a:t>10/10/13</a:t>
            </a:fld>
            <a:endParaRPr lang="en-US" dirty="0"/>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lstStyle>
          <a:p>
            <a:fld id="{1FD05B7C-7B72-428A-8333-230539503637}" type="slidenum">
              <a:rPr lang="en-US" smtClean="0"/>
              <a:pPr/>
              <a:t>‹#›</a:t>
            </a:fld>
            <a:endParaRPr lang="en-US" dirty="0"/>
          </a:p>
        </p:txBody>
      </p:sp>
      <p:sp>
        <p:nvSpPr>
          <p:cNvPr id="12" name="Footer Placeholder 11"/>
          <p:cNvSpPr>
            <a:spLocks noGrp="1"/>
          </p:cNvSpPr>
          <p:nvPr>
            <p:ph type="ftr" sz="quarter" idx="12"/>
          </p:nvPr>
        </p:nvSpPr>
        <p:spPr>
          <a:xfrm>
            <a:off x="1600200" y="6509004"/>
            <a:ext cx="3907464" cy="274320"/>
          </a:xfrm>
        </p:spPr>
        <p:txBody>
          <a:bodyPr vert="horz" rtlCol="0"/>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1B48538-619C-43DB-B570-25D95F9E659B}" type="datetimeFigureOut">
              <a:rPr lang="en-US" smtClean="0"/>
              <a:pPr/>
              <a:t>10/10/13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D05B7C-7B72-428A-8333-23053950363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p>
            <a:fld id="{B1B48538-619C-43DB-B570-25D95F9E659B}" type="datetimeFigureOut">
              <a:rPr lang="en-US" smtClean="0"/>
              <a:pPr/>
              <a:t>10/10/13</a:t>
            </a:fld>
            <a:endParaRPr lang="en-US" dirty="0"/>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lstStyle>
          <a:p>
            <a:fld id="{1FD05B7C-7B72-428A-8333-230539503637}" type="slidenum">
              <a:rPr lang="en-US" smtClean="0"/>
              <a:pPr/>
              <a:t>‹#›</a:t>
            </a:fld>
            <a:endParaRPr lang="en-US" dirty="0"/>
          </a:p>
        </p:txBody>
      </p:sp>
      <p:sp>
        <p:nvSpPr>
          <p:cNvPr id="10" name="Footer Placeholder 9"/>
          <p:cNvSpPr>
            <a:spLocks noGrp="1"/>
          </p:cNvSpPr>
          <p:nvPr>
            <p:ph type="ftr" sz="quarter" idx="12"/>
          </p:nvPr>
        </p:nvSpPr>
        <p:spPr>
          <a:xfrm>
            <a:off x="1600200" y="6513670"/>
            <a:ext cx="3907464" cy="274320"/>
          </a:xfrm>
        </p:spPr>
        <p:txBody>
          <a:bodyPr vert="horz" rtlCol="0"/>
          <a:lstStyle/>
          <a:p>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1B48538-619C-43DB-B570-25D95F9E659B}" type="datetimeFigureOut">
              <a:rPr lang="en-US" smtClean="0"/>
              <a:pPr/>
              <a:t>10/10/13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641080" y="6514568"/>
            <a:ext cx="464288" cy="274320"/>
          </a:xfrm>
        </p:spPr>
        <p:txBody>
          <a:bodyPr/>
          <a:lstStyle/>
          <a:p>
            <a:fld id="{1FD05B7C-7B72-428A-8333-230539503637}" type="slidenum">
              <a:rPr lang="en-US" smtClean="0"/>
              <a:pPr/>
              <a:t>‹#›</a:t>
            </a:fld>
            <a:endParaRPr lang="en-US" dirty="0"/>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dirty="0"/>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dirty="0"/>
          </a:p>
        </p:txBody>
      </p:sp>
      <p:sp>
        <p:nvSpPr>
          <p:cNvPr id="2" name="Title 1"/>
          <p:cNvSpPr>
            <a:spLocks noGrp="1"/>
          </p:cNvSpPr>
          <p:nvPr>
            <p:ph type="title"/>
          </p:nvPr>
        </p:nvSpPr>
        <p:spPr>
          <a:xfrm>
            <a:off x="457200" y="251948"/>
            <a:ext cx="8229600" cy="1143000"/>
          </a:xfrm>
        </p:spPr>
        <p:txBody>
          <a:bodyPr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1B48538-619C-43DB-B570-25D95F9E659B}" type="datetimeFigureOut">
              <a:rPr lang="en-US" smtClean="0"/>
              <a:pPr/>
              <a:t>10/10/13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8641080" y="6514568"/>
            <a:ext cx="464288" cy="274320"/>
          </a:xfrm>
        </p:spPr>
        <p:txBody>
          <a:bodyPr/>
          <a:lstStyle/>
          <a:p>
            <a:fld id="{1FD05B7C-7B72-428A-8333-23053950363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1B48538-619C-43DB-B570-25D95F9E659B}" type="datetimeFigureOut">
              <a:rPr lang="en-US" smtClean="0"/>
              <a:pPr/>
              <a:t>10/10/13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FD05B7C-7B72-428A-8333-230539503637}" type="slidenum">
              <a:rPr lang="en-US" smtClean="0"/>
              <a:pPr/>
              <a:t>‹#›</a:t>
            </a:fld>
            <a:endParaRPr lang="en-US" dirty="0"/>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B48538-619C-43DB-B570-25D95F9E659B}" type="datetimeFigureOut">
              <a:rPr lang="en-US" smtClean="0"/>
              <a:pPr/>
              <a:t>10/10/13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FD05B7C-7B72-428A-8333-23053950363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p>
            <a:fld id="{B1B48538-619C-43DB-B570-25D95F9E659B}" type="datetimeFigureOut">
              <a:rPr lang="en-US" smtClean="0"/>
              <a:pPr/>
              <a:t>10/10/13</a:t>
            </a:fld>
            <a:endParaRPr lang="en-US" dirty="0"/>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lstStyle>
          <a:p>
            <a:fld id="{1FD05B7C-7B72-428A-8333-230539503637}" type="slidenum">
              <a:rPr lang="en-US" smtClean="0"/>
              <a:pPr/>
              <a:t>‹#›</a:t>
            </a:fld>
            <a:endParaRPr lang="en-US" dirty="0"/>
          </a:p>
        </p:txBody>
      </p:sp>
      <p:sp>
        <p:nvSpPr>
          <p:cNvPr id="11" name="Footer Placeholder 10"/>
          <p:cNvSpPr>
            <a:spLocks noGrp="1"/>
          </p:cNvSpPr>
          <p:nvPr>
            <p:ph type="ftr" sz="quarter" idx="12"/>
          </p:nvPr>
        </p:nvSpPr>
        <p:spPr>
          <a:xfrm>
            <a:off x="1600200" y="6513670"/>
            <a:ext cx="3907464" cy="274320"/>
          </a:xfrm>
        </p:spPr>
        <p:txBody>
          <a:bodyPr vert="horz" rtlCol="0"/>
          <a:lstStyle/>
          <a:p>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p>
            <a:fld id="{B1B48538-619C-43DB-B570-25D95F9E659B}" type="datetimeFigureOut">
              <a:rPr lang="en-US" smtClean="0"/>
              <a:pPr/>
              <a:t>10/10/13</a:t>
            </a:fld>
            <a:endParaRPr lang="en-US" dirty="0"/>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lstStyle>
          <a:p>
            <a:fld id="{1FD05B7C-7B72-428A-8333-230539503637}" type="slidenum">
              <a:rPr lang="en-US" smtClean="0"/>
              <a:pPr/>
              <a:t>‹#›</a:t>
            </a:fld>
            <a:endParaRPr lang="en-US" dirty="0"/>
          </a:p>
        </p:txBody>
      </p:sp>
      <p:sp>
        <p:nvSpPr>
          <p:cNvPr id="10" name="Footer Placeholder 9"/>
          <p:cNvSpPr>
            <a:spLocks noGrp="1"/>
          </p:cNvSpPr>
          <p:nvPr>
            <p:ph type="ftr" sz="quarter" idx="12"/>
          </p:nvPr>
        </p:nvSpPr>
        <p:spPr>
          <a:xfrm>
            <a:off x="1600200" y="6509004"/>
            <a:ext cx="3907464" cy="274320"/>
          </a:xfrm>
        </p:spPr>
        <p:txBody>
          <a:bodyPr vert="horz" rtlCol="0"/>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1B48538-619C-43DB-B570-25D95F9E659B}" type="datetimeFigureOut">
              <a:rPr lang="en-US" smtClean="0"/>
              <a:pPr/>
              <a:t>10/10/13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D05B7C-7B72-428A-8333-23053950363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1B48538-619C-43DB-B570-25D95F9E659B}" type="datetimeFigureOut">
              <a:rPr lang="en-US" smtClean="0"/>
              <a:pPr/>
              <a:t>10/10/13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D05B7C-7B72-428A-8333-23053950363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lstStyle>
          <a:p>
            <a:endParaRPr lang="en-US" dirty="0"/>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lstStyle>
          <a:p>
            <a:fld id="{B1B48538-619C-43DB-B570-25D95F9E659B}" type="datetimeFigureOut">
              <a:rPr lang="en-US" smtClean="0"/>
              <a:pPr/>
              <a:t>10/10/13</a:t>
            </a:fld>
            <a:endParaRPr lang="en-US" dirty="0"/>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lstStyle>
          <a:p>
            <a:fld id="{1FD05B7C-7B72-428A-8333-230539503637}" type="slidenum">
              <a:rPr lang="en-US" smtClean="0"/>
              <a:pPr/>
              <a:t>‹#›</a:t>
            </a:fld>
            <a:endParaRPr lang="en-US" dirty="0"/>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Narrative Structure</a:t>
            </a:r>
            <a:endParaRPr lang="en-US" dirty="0"/>
          </a:p>
        </p:txBody>
      </p:sp>
      <p:sp>
        <p:nvSpPr>
          <p:cNvPr id="3" name="Subtitle 2"/>
          <p:cNvSpPr>
            <a:spLocks noGrp="1"/>
          </p:cNvSpPr>
          <p:nvPr>
            <p:ph type="subTitle" idx="1"/>
          </p:nvPr>
        </p:nvSpPr>
        <p:spPr/>
        <p:txBody>
          <a:bodyPr/>
          <a:lstStyle/>
          <a:p>
            <a:r>
              <a:rPr lang="en-US" dirty="0" smtClean="0"/>
              <a:t>Using Arcs to Analyze Author’s Purpose in Literature</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Target</a:t>
            </a:r>
            <a:endParaRPr lang="en-US" dirty="0"/>
          </a:p>
        </p:txBody>
      </p:sp>
      <p:sp>
        <p:nvSpPr>
          <p:cNvPr id="3" name="Content Placeholder 2"/>
          <p:cNvSpPr>
            <a:spLocks noGrp="1"/>
          </p:cNvSpPr>
          <p:nvPr>
            <p:ph idx="1"/>
          </p:nvPr>
        </p:nvSpPr>
        <p:spPr/>
        <p:txBody>
          <a:bodyPr/>
          <a:lstStyle/>
          <a:p>
            <a:r>
              <a:rPr lang="en-US" dirty="0" smtClean="0"/>
              <a:t>I can identify how writers engage readers through their purposeful development of narrative structure.</a:t>
            </a:r>
          </a:p>
          <a:p>
            <a:r>
              <a:rPr lang="en-US" dirty="0" smtClean="0"/>
              <a:t>I can analyze a text using the arc </a:t>
            </a:r>
            <a:r>
              <a:rPr lang="en-US" dirty="0" smtClean="0"/>
              <a:t>structures </a:t>
            </a:r>
            <a:r>
              <a:rPr lang="en-US" dirty="0" smtClean="0"/>
              <a:t>and share my findings with a group in a meaningful </a:t>
            </a:r>
            <a:r>
              <a:rPr lang="en-US" dirty="0" smtClean="0"/>
              <a:t>way</a:t>
            </a:r>
            <a:r>
              <a:rPr lang="en-US" dirty="0" smtClean="0"/>
              <a:t>, tying my arguments back to textual evidence.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Narrative</a:t>
            </a:r>
            <a:endParaRPr lang="en-US" dirty="0"/>
          </a:p>
        </p:txBody>
      </p:sp>
      <p:sp>
        <p:nvSpPr>
          <p:cNvPr id="2" name="Content Placeholder 1"/>
          <p:cNvSpPr>
            <a:spLocks noGrp="1"/>
          </p:cNvSpPr>
          <p:nvPr>
            <p:ph idx="1"/>
          </p:nvPr>
        </p:nvSpPr>
        <p:spPr/>
        <p:txBody>
          <a:bodyPr/>
          <a:lstStyle/>
          <a:p>
            <a:r>
              <a:rPr lang="en-US" dirty="0" smtClean="0"/>
              <a:t>Writing where the author’s aim (purpose) is to make a point by sharing a story about an event</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Narrative Arc</a:t>
            </a:r>
            <a:endParaRPr lang="en-US" dirty="0"/>
          </a:p>
        </p:txBody>
      </p:sp>
      <p:sp>
        <p:nvSpPr>
          <p:cNvPr id="3" name="Content Placeholder 2"/>
          <p:cNvSpPr>
            <a:spLocks noGrp="1"/>
          </p:cNvSpPr>
          <p:nvPr>
            <p:ph idx="1"/>
          </p:nvPr>
        </p:nvSpPr>
        <p:spPr/>
        <p:txBody>
          <a:bodyPr/>
          <a:lstStyle/>
          <a:p>
            <a:r>
              <a:rPr lang="en-US" dirty="0" smtClean="0"/>
              <a:t>The chronological construction of plot in a story</a:t>
            </a:r>
          </a:p>
          <a:p>
            <a:pPr>
              <a:buNone/>
            </a:pPr>
            <a:endParaRPr lang="en-US" dirty="0" smtClean="0"/>
          </a:p>
          <a:p>
            <a:r>
              <a:rPr lang="en-US" dirty="0" smtClean="0"/>
              <a:t>Typically looks like a pyramid, made up of exposition, rising action, climax, falling action, and resolution</a:t>
            </a:r>
          </a:p>
          <a:p>
            <a:pPr>
              <a:buNone/>
            </a:pPr>
            <a:endParaRPr lang="en-US" dirty="0" smtClean="0"/>
          </a:p>
          <a:p>
            <a:r>
              <a:rPr lang="en-US" dirty="0" smtClean="0"/>
              <a:t>Three types of arc:  physical, emotional, and intentional</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Physical (Narrative) Arc</a:t>
            </a:r>
            <a:endParaRPr lang="en-US" dirty="0"/>
          </a:p>
        </p:txBody>
      </p:sp>
      <p:sp>
        <p:nvSpPr>
          <p:cNvPr id="3" name="Content Placeholder 2"/>
          <p:cNvSpPr>
            <a:spLocks noGrp="1"/>
          </p:cNvSpPr>
          <p:nvPr>
            <p:ph idx="1"/>
          </p:nvPr>
        </p:nvSpPr>
        <p:spPr/>
        <p:txBody>
          <a:bodyPr/>
          <a:lstStyle/>
          <a:p>
            <a:r>
              <a:rPr lang="en-US" dirty="0" smtClean="0"/>
              <a:t>Every single thing that happens in a story</a:t>
            </a:r>
          </a:p>
          <a:p>
            <a:pPr>
              <a:buNone/>
            </a:pPr>
            <a:endParaRPr lang="en-US" dirty="0" smtClean="0"/>
          </a:p>
          <a:p>
            <a:r>
              <a:rPr lang="en-US" dirty="0" smtClean="0"/>
              <a:t>Often referred to as the plot</a:t>
            </a:r>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2819400" y="3505200"/>
            <a:ext cx="3962400" cy="297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Pacing</a:t>
            </a:r>
            <a:endParaRPr lang="en-US" dirty="0"/>
          </a:p>
        </p:txBody>
      </p:sp>
      <p:sp>
        <p:nvSpPr>
          <p:cNvPr id="3" name="Content Placeholder 2"/>
          <p:cNvSpPr>
            <a:spLocks noGrp="1"/>
          </p:cNvSpPr>
          <p:nvPr>
            <p:ph idx="1"/>
          </p:nvPr>
        </p:nvSpPr>
        <p:spPr>
          <a:xfrm>
            <a:off x="533400" y="1524000"/>
            <a:ext cx="8183880" cy="4803648"/>
          </a:xfrm>
        </p:spPr>
        <p:txBody>
          <a:bodyPr>
            <a:normAutofit lnSpcReduction="10000"/>
          </a:bodyPr>
          <a:lstStyle/>
          <a:p>
            <a:r>
              <a:rPr lang="en-US" dirty="0" smtClean="0"/>
              <a:t>Manipulation of time</a:t>
            </a:r>
          </a:p>
          <a:p>
            <a:pPr>
              <a:buNone/>
            </a:pPr>
            <a:endParaRPr lang="en-US" dirty="0" smtClean="0"/>
          </a:p>
          <a:p>
            <a:pPr lvl="1"/>
            <a:r>
              <a:rPr lang="en-US" b="1" dirty="0" smtClean="0"/>
              <a:t>Chronological order </a:t>
            </a:r>
            <a:r>
              <a:rPr lang="en-US" dirty="0" smtClean="0"/>
              <a:t>– arrangement of details in order of their occurrence</a:t>
            </a:r>
          </a:p>
          <a:p>
            <a:pPr lvl="1">
              <a:buNone/>
            </a:pPr>
            <a:endParaRPr lang="en-US" dirty="0" smtClean="0"/>
          </a:p>
          <a:p>
            <a:pPr lvl="1"/>
            <a:r>
              <a:rPr lang="en-US" b="1" dirty="0" smtClean="0"/>
              <a:t>Flashback</a:t>
            </a:r>
            <a:r>
              <a:rPr lang="en-US" dirty="0" smtClean="0"/>
              <a:t> – section of literary work that presents an event or series of events that occurred earlier than the current time in the work</a:t>
            </a:r>
          </a:p>
          <a:p>
            <a:pPr lvl="1">
              <a:buNone/>
            </a:pPr>
            <a:endParaRPr lang="en-US" dirty="0" smtClean="0"/>
          </a:p>
          <a:p>
            <a:pPr lvl="1"/>
            <a:r>
              <a:rPr lang="en-US" b="1" dirty="0" smtClean="0"/>
              <a:t>Foreshadowing</a:t>
            </a:r>
            <a:r>
              <a:rPr lang="en-US" dirty="0" smtClean="0"/>
              <a:t> – presenting materials that hint at events to occur later in a story</a:t>
            </a:r>
            <a:endParaRPr lang="en-US" dirty="0" smtClean="0"/>
          </a:p>
          <a:p>
            <a:pPr lvl="1">
              <a:buNone/>
            </a:pP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Emotional Arc</a:t>
            </a:r>
            <a:endParaRPr lang="en-US" dirty="0"/>
          </a:p>
        </p:txBody>
      </p:sp>
      <p:sp>
        <p:nvSpPr>
          <p:cNvPr id="3" name="Content Placeholder 2"/>
          <p:cNvSpPr>
            <a:spLocks noGrp="1"/>
          </p:cNvSpPr>
          <p:nvPr>
            <p:ph idx="1"/>
          </p:nvPr>
        </p:nvSpPr>
        <p:spPr>
          <a:xfrm>
            <a:off x="457200" y="1600200"/>
            <a:ext cx="8183880" cy="2365248"/>
          </a:xfrm>
        </p:spPr>
        <p:txBody>
          <a:bodyPr>
            <a:normAutofit fontScale="92500" lnSpcReduction="20000"/>
          </a:bodyPr>
          <a:lstStyle/>
          <a:p>
            <a:r>
              <a:rPr lang="en-US" dirty="0" smtClean="0"/>
              <a:t>The trace of each character’s emotional progress</a:t>
            </a:r>
          </a:p>
          <a:p>
            <a:pPr>
              <a:buNone/>
            </a:pPr>
            <a:endParaRPr lang="en-US" dirty="0" smtClean="0"/>
          </a:p>
          <a:p>
            <a:r>
              <a:rPr lang="en-US" dirty="0" smtClean="0"/>
              <a:t>As characters move or do not move through their beliefs, their feelings and motivations change.</a:t>
            </a:r>
          </a:p>
          <a:p>
            <a:pPr>
              <a:buNone/>
            </a:pPr>
            <a:endParaRPr lang="en-US" dirty="0" smtClean="0"/>
          </a:p>
          <a:p>
            <a:pPr>
              <a:buNone/>
            </a:pPr>
            <a:endParaRPr lang="en-US" dirty="0"/>
          </a:p>
        </p:txBody>
      </p:sp>
      <p:pic>
        <p:nvPicPr>
          <p:cNvPr id="2053" name="Picture 5"/>
          <p:cNvPicPr>
            <a:picLocks noChangeAspect="1" noChangeArrowheads="1"/>
          </p:cNvPicPr>
          <p:nvPr/>
        </p:nvPicPr>
        <p:blipFill>
          <a:blip r:embed="rId2" cstate="print"/>
          <a:srcRect/>
          <a:stretch>
            <a:fillRect/>
          </a:stretch>
        </p:blipFill>
        <p:spPr bwMode="auto">
          <a:xfrm>
            <a:off x="2971800" y="3733800"/>
            <a:ext cx="3556000"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a:t>
            </a:r>
            <a:endParaRPr lang="en-US" dirty="0"/>
          </a:p>
        </p:txBody>
      </p:sp>
      <p:sp>
        <p:nvSpPr>
          <p:cNvPr id="3" name="Content Placeholder 2"/>
          <p:cNvSpPr>
            <a:spLocks noGrp="1"/>
          </p:cNvSpPr>
          <p:nvPr>
            <p:ph idx="1"/>
          </p:nvPr>
        </p:nvSpPr>
        <p:spPr>
          <a:xfrm>
            <a:off x="533400" y="1524000"/>
            <a:ext cx="8183880" cy="4879848"/>
          </a:xfrm>
        </p:spPr>
        <p:txBody>
          <a:bodyPr>
            <a:normAutofit fontScale="70000" lnSpcReduction="20000"/>
          </a:bodyPr>
          <a:lstStyle/>
          <a:p>
            <a:r>
              <a:rPr lang="en-US" dirty="0" smtClean="0"/>
              <a:t>Person who figures in the action of a literary work</a:t>
            </a:r>
          </a:p>
          <a:p>
            <a:pPr>
              <a:buNone/>
            </a:pPr>
            <a:endParaRPr lang="en-US" dirty="0" smtClean="0"/>
          </a:p>
          <a:p>
            <a:pPr lvl="1"/>
            <a:r>
              <a:rPr lang="en-US" b="1" dirty="0" smtClean="0"/>
              <a:t>Protagonist</a:t>
            </a:r>
            <a:r>
              <a:rPr lang="en-US" dirty="0" smtClean="0"/>
              <a:t> – main character</a:t>
            </a:r>
          </a:p>
          <a:p>
            <a:pPr lvl="1">
              <a:buNone/>
            </a:pPr>
            <a:endParaRPr lang="en-US" dirty="0" smtClean="0"/>
          </a:p>
          <a:p>
            <a:pPr lvl="1"/>
            <a:r>
              <a:rPr lang="en-US" b="1" dirty="0" smtClean="0"/>
              <a:t>Antagonist</a:t>
            </a:r>
            <a:r>
              <a:rPr lang="en-US" dirty="0" smtClean="0"/>
              <a:t> – pitted against main character</a:t>
            </a:r>
          </a:p>
          <a:p>
            <a:pPr lvl="1">
              <a:buNone/>
            </a:pPr>
            <a:endParaRPr lang="en-US" dirty="0" smtClean="0"/>
          </a:p>
          <a:p>
            <a:pPr lvl="1"/>
            <a:r>
              <a:rPr lang="en-US" b="1" dirty="0" smtClean="0"/>
              <a:t>Flat character </a:t>
            </a:r>
            <a:r>
              <a:rPr lang="en-US" dirty="0" smtClean="0"/>
              <a:t>– exhibits a single dominant quality</a:t>
            </a:r>
          </a:p>
          <a:p>
            <a:pPr lvl="1">
              <a:buNone/>
            </a:pPr>
            <a:endParaRPr lang="en-US" dirty="0" smtClean="0"/>
          </a:p>
          <a:p>
            <a:pPr lvl="1"/>
            <a:r>
              <a:rPr lang="en-US" b="1" dirty="0" smtClean="0"/>
              <a:t>Rounded character </a:t>
            </a:r>
            <a:r>
              <a:rPr lang="en-US" dirty="0" smtClean="0"/>
              <a:t>– exhibits the complexity of traits associated with actual human beings</a:t>
            </a:r>
          </a:p>
          <a:p>
            <a:pPr lvl="1">
              <a:buNone/>
            </a:pPr>
            <a:endParaRPr lang="en-US" dirty="0" smtClean="0"/>
          </a:p>
          <a:p>
            <a:pPr lvl="1"/>
            <a:r>
              <a:rPr lang="en-US" b="1" dirty="0" smtClean="0"/>
              <a:t>Static character </a:t>
            </a:r>
            <a:r>
              <a:rPr lang="en-US" dirty="0" smtClean="0"/>
              <a:t>– does not change during the course of the action</a:t>
            </a:r>
          </a:p>
          <a:p>
            <a:pPr lvl="1">
              <a:buNone/>
            </a:pPr>
            <a:endParaRPr lang="en-US" dirty="0" smtClean="0"/>
          </a:p>
          <a:p>
            <a:pPr lvl="1"/>
            <a:r>
              <a:rPr lang="en-US" b="1" dirty="0" smtClean="0"/>
              <a:t>Dynamic character </a:t>
            </a:r>
            <a:r>
              <a:rPr lang="en-US" dirty="0" smtClean="0"/>
              <a:t>– does change</a:t>
            </a:r>
          </a:p>
          <a:p>
            <a:pPr lvl="1">
              <a:buNone/>
            </a:pPr>
            <a:endParaRPr lang="en-US" dirty="0" smtClean="0"/>
          </a:p>
          <a:p>
            <a:pPr lvl="1"/>
            <a:r>
              <a:rPr lang="en-US" b="1" dirty="0" smtClean="0"/>
              <a:t>Stock character </a:t>
            </a:r>
            <a:r>
              <a:rPr lang="en-US" dirty="0" smtClean="0"/>
              <a:t>– found again and again in literature</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Reader Response Arc</a:t>
            </a:r>
            <a:endParaRPr lang="en-US" dirty="0"/>
          </a:p>
        </p:txBody>
      </p:sp>
      <p:sp>
        <p:nvSpPr>
          <p:cNvPr id="3" name="Content Placeholder 2"/>
          <p:cNvSpPr>
            <a:spLocks noGrp="1"/>
          </p:cNvSpPr>
          <p:nvPr>
            <p:ph idx="1"/>
          </p:nvPr>
        </p:nvSpPr>
        <p:spPr/>
        <p:txBody>
          <a:bodyPr/>
          <a:lstStyle/>
          <a:p>
            <a:r>
              <a:rPr lang="en-US" dirty="0" smtClean="0"/>
              <a:t>The trace of the reader’s response to the events, characters, and emotional appeal of the text  </a:t>
            </a:r>
          </a:p>
          <a:p>
            <a:r>
              <a:rPr lang="en-US" dirty="0" smtClean="0"/>
              <a:t>Although this is individual, a good writer will have calculated how the reader will feel in response to the text</a:t>
            </a:r>
          </a:p>
          <a:p>
            <a:r>
              <a:rPr lang="en-US" dirty="0" smtClean="0"/>
              <a:t>The highest points are the points of strongest emotional response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Intentional Arc</a:t>
            </a:r>
            <a:endParaRPr lang="en-US" dirty="0"/>
          </a:p>
        </p:txBody>
      </p:sp>
      <p:sp>
        <p:nvSpPr>
          <p:cNvPr id="3" name="Content Placeholder 2"/>
          <p:cNvSpPr>
            <a:spLocks noGrp="1"/>
          </p:cNvSpPr>
          <p:nvPr>
            <p:ph idx="1"/>
          </p:nvPr>
        </p:nvSpPr>
        <p:spPr>
          <a:xfrm>
            <a:off x="533400" y="1524000"/>
            <a:ext cx="8183880" cy="2438400"/>
          </a:xfrm>
        </p:spPr>
        <p:txBody>
          <a:bodyPr>
            <a:normAutofit fontScale="92500"/>
          </a:bodyPr>
          <a:lstStyle/>
          <a:p>
            <a:r>
              <a:rPr lang="en-US" dirty="0" smtClean="0"/>
              <a:t>Why the author tells the </a:t>
            </a:r>
            <a:r>
              <a:rPr lang="en-US" dirty="0" smtClean="0"/>
              <a:t>story</a:t>
            </a:r>
          </a:p>
          <a:p>
            <a:r>
              <a:rPr lang="en-US" dirty="0" smtClean="0"/>
              <a:t>It is the theme, the metaphor, the message</a:t>
            </a:r>
            <a:r>
              <a:rPr lang="en-US" dirty="0" smtClean="0"/>
              <a:t>.</a:t>
            </a:r>
          </a:p>
          <a:p>
            <a:r>
              <a:rPr lang="en-US" dirty="0" smtClean="0"/>
              <a:t>The highest point will often be at the end when the author’s motives have most been revealed  </a:t>
            </a:r>
            <a:endParaRPr lang="en-US" dirty="0" smtClean="0"/>
          </a:p>
          <a:p>
            <a:endParaRPr lang="en-US" dirty="0" smtClean="0"/>
          </a:p>
          <a:p>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2819400" y="3886200"/>
            <a:ext cx="3327400" cy="2495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Abstraction</a:t>
            </a:r>
            <a:endParaRPr lang="en-US" dirty="0"/>
          </a:p>
        </p:txBody>
      </p:sp>
      <p:sp>
        <p:nvSpPr>
          <p:cNvPr id="3" name="Content Placeholder 2"/>
          <p:cNvSpPr>
            <a:spLocks noGrp="1"/>
          </p:cNvSpPr>
          <p:nvPr>
            <p:ph idx="1"/>
          </p:nvPr>
        </p:nvSpPr>
        <p:spPr/>
        <p:txBody>
          <a:bodyPr/>
          <a:lstStyle/>
          <a:p>
            <a:r>
              <a:rPr lang="en-US" dirty="0" smtClean="0"/>
              <a:t>Reflecting upon a story and considering the theme/moral/message, apart from concrete realities, specific objects, or actual instances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Theme</a:t>
            </a:r>
            <a:endParaRPr lang="en-US" dirty="0"/>
          </a:p>
        </p:txBody>
      </p:sp>
      <p:sp>
        <p:nvSpPr>
          <p:cNvPr id="3" name="Content Placeholder 2"/>
          <p:cNvSpPr>
            <a:spLocks noGrp="1"/>
          </p:cNvSpPr>
          <p:nvPr>
            <p:ph idx="1"/>
          </p:nvPr>
        </p:nvSpPr>
        <p:spPr/>
        <p:txBody>
          <a:bodyPr/>
          <a:lstStyle/>
          <a:p>
            <a:r>
              <a:rPr lang="en-US" dirty="0" smtClean="0"/>
              <a:t>A central idea in a literacy work</a:t>
            </a:r>
          </a:p>
          <a:p>
            <a:r>
              <a:rPr lang="en-US" dirty="0" smtClean="0"/>
              <a:t>Topic + Opinion </a:t>
            </a:r>
          </a:p>
          <a:p>
            <a:r>
              <a:rPr lang="en-US" dirty="0" smtClean="0"/>
              <a:t>“Topic” is usually an abstraction </a:t>
            </a:r>
          </a:p>
          <a:p>
            <a:r>
              <a:rPr lang="en-US" dirty="0" smtClean="0"/>
              <a:t>“Opinion” is what an author wants to say about the topic- his or her opinion on it </a:t>
            </a:r>
            <a:r>
              <a:rPr lang="en-US" dirty="0" smtClean="0"/>
              <a:t> </a:t>
            </a:r>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Theme Examples</a:t>
            </a:r>
            <a:endParaRPr lang="en-US" dirty="0"/>
          </a:p>
        </p:txBody>
      </p:sp>
      <p:sp>
        <p:nvSpPr>
          <p:cNvPr id="3" name="Content Placeholder 2"/>
          <p:cNvSpPr>
            <a:spLocks noGrp="1"/>
          </p:cNvSpPr>
          <p:nvPr>
            <p:ph idx="1"/>
          </p:nvPr>
        </p:nvSpPr>
        <p:spPr/>
        <p:txBody>
          <a:bodyPr/>
          <a:lstStyle/>
          <a:p>
            <a:r>
              <a:rPr lang="en-US" dirty="0" smtClean="0"/>
              <a:t>Ex: Topic (Creativity) + Opinion (can be alienating when an idea is before its time)</a:t>
            </a:r>
          </a:p>
          <a:p>
            <a:r>
              <a:rPr lang="en-US" dirty="0" smtClean="0"/>
              <a:t>Theme statement: Creativity can be alienating when an idea is before its time. </a:t>
            </a:r>
          </a:p>
          <a:p>
            <a:r>
              <a:rPr lang="en-US" dirty="0" smtClean="0"/>
              <a:t>Ex: Topic (Love) + Opinion (is the most painful but most worthwhile emotion)</a:t>
            </a:r>
          </a:p>
          <a:p>
            <a:r>
              <a:rPr lang="en-US" dirty="0" smtClean="0"/>
              <a:t>Theme statement: Love is the most painful but most worthwhile emotion.  </a:t>
            </a:r>
          </a:p>
          <a:p>
            <a:endParaRPr lang="en-US" dirty="0" smtClean="0"/>
          </a:p>
          <a:p>
            <a:endParaRPr lang="en-US"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Your Assignment: begin </a:t>
            </a:r>
            <a:r>
              <a:rPr lang="en-US" dirty="0" smtClean="0"/>
              <a:t>at the end with the intentional </a:t>
            </a:r>
            <a:r>
              <a:rPr lang="en-US" dirty="0" smtClean="0"/>
              <a:t>arc</a:t>
            </a:r>
            <a:endParaRPr lang="en-US" dirty="0"/>
          </a:p>
        </p:txBody>
      </p:sp>
      <p:sp>
        <p:nvSpPr>
          <p:cNvPr id="3" name="Content Placeholder 2"/>
          <p:cNvSpPr>
            <a:spLocks noGrp="1"/>
          </p:cNvSpPr>
          <p:nvPr>
            <p:ph idx="1"/>
          </p:nvPr>
        </p:nvSpPr>
        <p:spPr/>
        <p:txBody>
          <a:bodyPr/>
          <a:lstStyle/>
          <a:p>
            <a:r>
              <a:rPr lang="en-US" dirty="0" smtClean="0"/>
              <a:t>“My sweet blue-eyed girl,” he said in a half-sung sigh that had nothing to do with her brown eyes but was taken up just the same by the vast sunlit reaches of the land behind him on all sides of him- so much land that Connie had never seen before and did not recognize except to know she was going to it.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Map the Intentional Arc</a:t>
            </a:r>
            <a:endParaRPr lang="en-US" dirty="0"/>
          </a:p>
        </p:txBody>
      </p:sp>
      <p:sp>
        <p:nvSpPr>
          <p:cNvPr id="3" name="Content Placeholder 2"/>
          <p:cNvSpPr>
            <a:spLocks noGrp="1"/>
          </p:cNvSpPr>
          <p:nvPr>
            <p:ph idx="1"/>
          </p:nvPr>
        </p:nvSpPr>
        <p:spPr/>
        <p:txBody>
          <a:bodyPr/>
          <a:lstStyle/>
          <a:p>
            <a:r>
              <a:rPr lang="en-US" dirty="0" smtClean="0"/>
              <a:t>What does the end mean?  What is the author trying to say?  Write this as a theme statement at the end of your arc.  </a:t>
            </a:r>
          </a:p>
          <a:p>
            <a:r>
              <a:rPr lang="en-US" dirty="0" smtClean="0"/>
              <a:t>How did they get there?  Trace and graph the events leading up to the end.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 a Second Arc</a:t>
            </a:r>
            <a:endParaRPr lang="en-US" dirty="0"/>
          </a:p>
        </p:txBody>
      </p:sp>
      <p:sp>
        <p:nvSpPr>
          <p:cNvPr id="3" name="Content Placeholder 2"/>
          <p:cNvSpPr>
            <a:spLocks noGrp="1"/>
          </p:cNvSpPr>
          <p:nvPr>
            <p:ph idx="1"/>
          </p:nvPr>
        </p:nvSpPr>
        <p:spPr/>
        <p:txBody>
          <a:bodyPr/>
          <a:lstStyle/>
          <a:p>
            <a:r>
              <a:rPr lang="en-US" dirty="0" smtClean="0"/>
              <a:t>Over the intentional arc, map a second arc which you will have been assigned: </a:t>
            </a:r>
          </a:p>
          <a:p>
            <a:pPr lvl="2"/>
            <a:r>
              <a:rPr lang="en-US" dirty="0" smtClean="0"/>
              <a:t>Physical </a:t>
            </a:r>
          </a:p>
          <a:p>
            <a:pPr lvl="2"/>
            <a:r>
              <a:rPr lang="en-US" dirty="0" smtClean="0"/>
              <a:t>Emotional </a:t>
            </a:r>
          </a:p>
          <a:p>
            <a:pPr lvl="2"/>
            <a:r>
              <a:rPr lang="en-US" dirty="0" smtClean="0"/>
              <a:t>Reader Response</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
            </a:r>
            <a:endParaRPr lang="en-US" dirty="0"/>
          </a:p>
        </p:txBody>
      </p:sp>
      <p:sp>
        <p:nvSpPr>
          <p:cNvPr id="3" name="Content Placeholder 2"/>
          <p:cNvSpPr>
            <a:spLocks noGrp="1"/>
          </p:cNvSpPr>
          <p:nvPr>
            <p:ph idx="1"/>
          </p:nvPr>
        </p:nvSpPr>
        <p:spPr/>
        <p:txBody>
          <a:bodyPr/>
          <a:lstStyle/>
          <a:p>
            <a:r>
              <a:rPr lang="en-US" dirty="0" smtClean="0"/>
              <a:t>Your graphs and explanations of the two arcs </a:t>
            </a:r>
          </a:p>
          <a:p>
            <a:r>
              <a:rPr lang="en-US" dirty="0" smtClean="0"/>
              <a:t>Describe the points of intersection: </a:t>
            </a:r>
          </a:p>
          <a:p>
            <a:pPr lvl="1"/>
            <a:r>
              <a:rPr lang="en-US" dirty="0" smtClean="0"/>
              <a:t>How did the graphs interact with one another (if you are like me, this will not be literal </a:t>
            </a:r>
            <a:r>
              <a:rPr lang="en-US" dirty="0" err="1" smtClean="0">
                <a:sym typeface="Wingdings"/>
              </a:rPr>
              <a:t></a:t>
            </a:r>
            <a:r>
              <a:rPr lang="en-US" smtClean="0">
                <a:sym typeface="Wingdings"/>
              </a:rPr>
              <a:t>)</a:t>
            </a:r>
            <a:endParaRPr lang="en-US" dirty="0"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259</TotalTime>
  <Words>696</Words>
  <Application>Microsoft Macintosh PowerPoint</Application>
  <PresentationFormat>On-screen Show (4:3)</PresentationFormat>
  <Paragraphs>80</Paragraphs>
  <Slides>17</Slides>
  <Notes>0</Notes>
  <HiddenSlides>0</HiddenSlides>
  <MMClips>0</MMClips>
  <ScaleCrop>false</ScaleCrop>
  <HeadingPairs>
    <vt:vector size="4" baseType="variant">
      <vt:variant>
        <vt:lpstr>Design Template</vt:lpstr>
      </vt:variant>
      <vt:variant>
        <vt:i4>1</vt:i4>
      </vt:variant>
      <vt:variant>
        <vt:lpstr>Slide Titles</vt:lpstr>
      </vt:variant>
      <vt:variant>
        <vt:i4>17</vt:i4>
      </vt:variant>
    </vt:vector>
  </HeadingPairs>
  <TitlesOfParts>
    <vt:vector size="18" baseType="lpstr">
      <vt:lpstr>Foundry</vt:lpstr>
      <vt:lpstr>Narrative Structure</vt:lpstr>
      <vt:lpstr>Learning Target</vt:lpstr>
      <vt:lpstr>Narrative</vt:lpstr>
      <vt:lpstr>Narrative Arc</vt:lpstr>
      <vt:lpstr>Physical (Narrative) Arc</vt:lpstr>
      <vt:lpstr>Pacing</vt:lpstr>
      <vt:lpstr>Emotional Arc</vt:lpstr>
      <vt:lpstr>Character</vt:lpstr>
      <vt:lpstr>Reader Response Arc</vt:lpstr>
      <vt:lpstr>Intentional Arc</vt:lpstr>
      <vt:lpstr>Abstraction</vt:lpstr>
      <vt:lpstr>Theme</vt:lpstr>
      <vt:lpstr>Theme Examples</vt:lpstr>
      <vt:lpstr>Your Assignment: begin at the end with the intentional arc</vt:lpstr>
      <vt:lpstr> Map the Intentional Arc</vt:lpstr>
      <vt:lpstr>Map a Second Arc</vt:lpstr>
      <vt:lpstr>Present</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  Defining One’s Self</dc:title>
  <dc:creator>Mel</dc:creator>
  <cp:lastModifiedBy>Pickerington Local School District</cp:lastModifiedBy>
  <cp:revision>27</cp:revision>
  <dcterms:created xsi:type="dcterms:W3CDTF">2013-10-10T10:43:22Z</dcterms:created>
  <dcterms:modified xsi:type="dcterms:W3CDTF">2013-10-10T12:16:50Z</dcterms:modified>
</cp:coreProperties>
</file>